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sldIdLst>
    <p:sldId id="273" r:id="rId3"/>
    <p:sldId id="269" r:id="rId4"/>
    <p:sldId id="257" r:id="rId5"/>
    <p:sldId id="268" r:id="rId6"/>
    <p:sldId id="264" r:id="rId7"/>
    <p:sldId id="266" r:id="rId8"/>
    <p:sldId id="267" r:id="rId9"/>
    <p:sldId id="261" r:id="rId10"/>
    <p:sldId id="262" r:id="rId11"/>
    <p:sldId id="263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E6A"/>
    <a:srgbClr val="305F6B"/>
    <a:srgbClr val="305E69"/>
    <a:srgbClr val="59A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/>
    <p:restoredTop sz="94692"/>
  </p:normalViewPr>
  <p:slideViewPr>
    <p:cSldViewPr snapToGrid="0" snapToObjects="1">
      <p:cViewPr varScale="1">
        <p:scale>
          <a:sx n="63" d="100"/>
          <a:sy n="63" d="100"/>
        </p:scale>
        <p:origin x="4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z="3600" b="1" dirty="0">
                <a:solidFill>
                  <a:srgbClr val="325E6A"/>
                </a:solidFill>
              </a:rPr>
              <a:t>Title</a:t>
            </a:r>
            <a:endParaRPr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47FC9C-20A7-5E43-B9BB-13570ECEC8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3401" y="1526798"/>
            <a:ext cx="11118851" cy="4320331"/>
          </a:xfrm>
        </p:spPr>
        <p:txBody>
          <a:bodyPr>
            <a:normAutofit/>
          </a:bodyPr>
          <a:lstStyle>
            <a:lvl1pPr marL="142875" indent="-142875" defTabSz="412750" hangingPunct="0">
              <a:lnSpc>
                <a:spcPct val="200000"/>
              </a:lnSpc>
              <a:spcBef>
                <a:spcPts val="0"/>
              </a:spcBef>
              <a:buFont typeface="Arial"/>
              <a:buChar char="•"/>
              <a:defRPr/>
            </a:lvl1pPr>
            <a:lvl2pPr marL="590550" marR="0" indent="-342900" algn="l" defTabSz="825500" rtl="0" eaLnBrk="1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Courier New" panose="02070309020205020404" pitchFamily="49" charset="0"/>
              <a:buChar char="o"/>
              <a:tabLst/>
              <a:defRPr sz="1800"/>
            </a:lvl2pPr>
          </a:lstStyle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Bullet point 1</a:t>
            </a:r>
          </a:p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Bullet point 2</a:t>
            </a:r>
          </a:p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Bullet point 3</a:t>
            </a:r>
          </a:p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Bullet point 4</a:t>
            </a:r>
          </a:p>
          <a:p>
            <a:pPr marL="533400" lvl="1" indent="-285750" defTabSz="825500" hangingPunct="0">
              <a:buFont typeface="Arial"/>
              <a:buChar char="•"/>
            </a:pPr>
            <a:endParaRPr lang="en-US" sz="2400" dirty="0">
              <a:solidFill>
                <a:srgbClr val="325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987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 sz="2400" b="1" dirty="0">
                <a:solidFill>
                  <a:srgbClr val="325E6A"/>
                </a:solidFill>
              </a:rPr>
              <a:t>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fld id="{97FFFCE6-5ECC-8646-91E9-31D0B066824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lIns="91440" tIns="45720" rIns="91440" bIns="4572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1FDA-986A-3847-B08D-B118E0BE1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533400" y="3340100"/>
            <a:ext cx="11126338" cy="9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533400" y="927100"/>
            <a:ext cx="11118850" cy="2235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3400" y="3524250"/>
            <a:ext cx="11118850" cy="7175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60850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073900" y="5607050"/>
            <a:ext cx="0" cy="1000215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-44450" y="-19050"/>
            <a:ext cx="17983200" cy="10941050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1320800" y="5473700"/>
            <a:ext cx="5429250" cy="1193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59650" y="5969000"/>
            <a:ext cx="4641850" cy="355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8123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33400" y="2311400"/>
            <a:ext cx="11118850" cy="22352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038242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33400" y="3422650"/>
            <a:ext cx="5001071" cy="0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2" name="Image"/>
          <p:cNvSpPr>
            <a:spLocks noGrp="1"/>
          </p:cNvSpPr>
          <p:nvPr>
            <p:ph type="pic" idx="13"/>
          </p:nvPr>
        </p:nvSpPr>
        <p:spPr>
          <a:xfrm>
            <a:off x="4933950" y="-6350"/>
            <a:ext cx="10464800" cy="6991350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533400" y="1009650"/>
            <a:ext cx="5003800" cy="2235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3400" y="3606800"/>
            <a:ext cx="5003800" cy="2235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85253" y="6490404"/>
            <a:ext cx="175250" cy="18979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988859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46250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1060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33400" y="1384300"/>
            <a:ext cx="4756306" cy="9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0" name="Image"/>
          <p:cNvSpPr>
            <a:spLocks noGrp="1"/>
          </p:cNvSpPr>
          <p:nvPr>
            <p:ph type="pic" idx="13"/>
          </p:nvPr>
        </p:nvSpPr>
        <p:spPr>
          <a:xfrm>
            <a:off x="6026150" y="-508000"/>
            <a:ext cx="6394450" cy="9518650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533400" y="234950"/>
            <a:ext cx="4762500" cy="9842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0" y="1562100"/>
            <a:ext cx="4762500" cy="46863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10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indent="-228600">
              <a:spcBef>
                <a:spcPts val="210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685800" indent="-228600">
              <a:spcBef>
                <a:spcPts val="210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14400" indent="-228600">
              <a:spcBef>
                <a:spcPts val="210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43000" indent="-228600">
              <a:spcBef>
                <a:spcPts val="2100"/>
              </a:spcBef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8822" y="6490404"/>
            <a:ext cx="175250" cy="189796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91957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831850" y="622300"/>
            <a:ext cx="10515600" cy="5600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031050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7905870" y="355600"/>
            <a:ext cx="1" cy="557180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9" name="Line"/>
          <p:cNvSpPr/>
          <p:nvPr/>
        </p:nvSpPr>
        <p:spPr>
          <a:xfrm>
            <a:off x="7905750" y="3138785"/>
            <a:ext cx="3881543" cy="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0" name="Image"/>
          <p:cNvSpPr>
            <a:spLocks noGrp="1"/>
          </p:cNvSpPr>
          <p:nvPr>
            <p:ph type="pic" sz="quarter" idx="13"/>
          </p:nvPr>
        </p:nvSpPr>
        <p:spPr>
          <a:xfrm>
            <a:off x="7965297" y="3213100"/>
            <a:ext cx="4575593" cy="3054350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91" name="Image"/>
          <p:cNvSpPr>
            <a:spLocks noGrp="1"/>
          </p:cNvSpPr>
          <p:nvPr>
            <p:ph type="pic" sz="half" idx="14"/>
          </p:nvPr>
        </p:nvSpPr>
        <p:spPr>
          <a:xfrm>
            <a:off x="7950200" y="-76200"/>
            <a:ext cx="3892550" cy="5797551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idx="15"/>
          </p:nvPr>
        </p:nvSpPr>
        <p:spPr>
          <a:xfrm>
            <a:off x="311150" y="355600"/>
            <a:ext cx="7772400" cy="5664200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8950" y="6089650"/>
            <a:ext cx="7289800" cy="660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962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073900" y="5607055"/>
            <a:ext cx="0" cy="1000215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-44451" y="-19050"/>
            <a:ext cx="17983200" cy="10941050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1320803" y="5473700"/>
            <a:ext cx="5429251" cy="1193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59651" y="5969000"/>
            <a:ext cx="4641851" cy="355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566684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193800" y="4476750"/>
            <a:ext cx="9810750" cy="3282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32385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193800" y="3025984"/>
            <a:ext cx="9810750" cy="482183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323850">
              <a:spcBef>
                <a:spcPts val="1700"/>
              </a:spcBef>
              <a:buSzTx/>
              <a:buFontTx/>
              <a:buNone/>
              <a:defRPr sz="2800"/>
            </a:lvl1pPr>
          </a:lstStyle>
          <a:p>
            <a:r>
              <a:t>“Type a quote here.”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157733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>
            <a:spLocks noGrp="1"/>
          </p:cNvSpPr>
          <p:nvPr>
            <p:ph type="pic" idx="13"/>
          </p:nvPr>
        </p:nvSpPr>
        <p:spPr>
          <a:xfrm>
            <a:off x="-6350" y="-12700"/>
            <a:ext cx="12192000" cy="8887164"/>
          </a:xfrm>
          <a:prstGeom prst="rect">
            <a:avLst/>
          </a:prstGeom>
        </p:spPr>
        <p:txBody>
          <a:bodyPr lIns="45720" tIns="22860" rIns="45720" bIns="22860">
            <a:noAutofit/>
          </a:bodyPr>
          <a:lstStyle/>
          <a:p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824256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48835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33404" y="3422650"/>
            <a:ext cx="5001071" cy="0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2" name="Image"/>
          <p:cNvSpPr>
            <a:spLocks noGrp="1"/>
          </p:cNvSpPr>
          <p:nvPr>
            <p:ph type="pic" idx="13"/>
          </p:nvPr>
        </p:nvSpPr>
        <p:spPr>
          <a:xfrm>
            <a:off x="4933951" y="-6350"/>
            <a:ext cx="10464800" cy="6991350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533400" y="1009650"/>
            <a:ext cx="5003800" cy="2235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3400" y="3606800"/>
            <a:ext cx="5003800" cy="2235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02002" y="6514006"/>
            <a:ext cx="158505" cy="1661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2791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33403" y="1384305"/>
            <a:ext cx="4756307" cy="9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0" name="Image"/>
          <p:cNvSpPr>
            <a:spLocks noGrp="1"/>
          </p:cNvSpPr>
          <p:nvPr>
            <p:ph type="pic" idx="13"/>
          </p:nvPr>
        </p:nvSpPr>
        <p:spPr>
          <a:xfrm>
            <a:off x="6026151" y="-508000"/>
            <a:ext cx="6394451" cy="9518650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533402" y="234950"/>
            <a:ext cx="4762500" cy="9842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3402" y="1562100"/>
            <a:ext cx="4762500" cy="4686300"/>
          </a:xfrm>
          <a:prstGeom prst="rect">
            <a:avLst/>
          </a:prstGeom>
        </p:spPr>
        <p:txBody>
          <a:bodyPr/>
          <a:lstStyle>
            <a:lvl1pPr marL="192024" indent="-192024">
              <a:spcBef>
                <a:spcPts val="1764"/>
              </a:spcBef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84048" indent="-192024">
              <a:spcBef>
                <a:spcPts val="1764"/>
              </a:spcBef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76072" indent="-192024">
              <a:spcBef>
                <a:spcPts val="1764"/>
              </a:spcBef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768096" indent="-192024">
              <a:spcBef>
                <a:spcPts val="1764"/>
              </a:spcBef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960120" indent="-192024">
              <a:spcBef>
                <a:spcPts val="1764"/>
              </a:spcBef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8825" y="6514006"/>
            <a:ext cx="158505" cy="16619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46826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831851" y="622300"/>
            <a:ext cx="10515600" cy="5600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80898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7905871" y="355605"/>
            <a:ext cx="0" cy="557180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9" name="Line"/>
          <p:cNvSpPr/>
          <p:nvPr/>
        </p:nvSpPr>
        <p:spPr>
          <a:xfrm>
            <a:off x="7905755" y="3138790"/>
            <a:ext cx="3881543" cy="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0" name="Image"/>
          <p:cNvSpPr>
            <a:spLocks noGrp="1"/>
          </p:cNvSpPr>
          <p:nvPr>
            <p:ph type="pic" sz="quarter" idx="13"/>
          </p:nvPr>
        </p:nvSpPr>
        <p:spPr>
          <a:xfrm>
            <a:off x="7965297" y="3213100"/>
            <a:ext cx="4575592" cy="3054350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91" name="Image"/>
          <p:cNvSpPr>
            <a:spLocks noGrp="1"/>
          </p:cNvSpPr>
          <p:nvPr>
            <p:ph type="pic" sz="half" idx="14"/>
          </p:nvPr>
        </p:nvSpPr>
        <p:spPr>
          <a:xfrm>
            <a:off x="7950204" y="-76200"/>
            <a:ext cx="3892551" cy="5797551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idx="15"/>
          </p:nvPr>
        </p:nvSpPr>
        <p:spPr>
          <a:xfrm>
            <a:off x="311151" y="355600"/>
            <a:ext cx="7772400" cy="5664200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8951" y="6089650"/>
            <a:ext cx="7289800" cy="660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15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257576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193802" y="4476755"/>
            <a:ext cx="9810751" cy="2739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272034">
              <a:spcBef>
                <a:spcPts val="0"/>
              </a:spcBef>
              <a:buSzTx/>
              <a:buFontTx/>
              <a:buNone/>
              <a:defRPr sz="15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193802" y="3060869"/>
            <a:ext cx="9810751" cy="41242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272034">
              <a:spcBef>
                <a:spcPts val="1428"/>
              </a:spcBef>
              <a:buSzTx/>
              <a:buFontTx/>
              <a:buNone/>
              <a:defRPr sz="2400"/>
            </a:lvl1pPr>
          </a:lstStyle>
          <a:p>
            <a:r>
              <a:t>“Type a quote here.”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788690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>
            <a:spLocks noGrp="1"/>
          </p:cNvSpPr>
          <p:nvPr>
            <p:ph type="pic" idx="13"/>
          </p:nvPr>
        </p:nvSpPr>
        <p:spPr>
          <a:xfrm>
            <a:off x="-6351" y="-12700"/>
            <a:ext cx="12192000" cy="8887164"/>
          </a:xfrm>
          <a:prstGeom prst="rect">
            <a:avLst/>
          </a:prstGeom>
        </p:spPr>
        <p:txBody>
          <a:bodyPr lIns="38404" tIns="19202" rIns="38404" bIns="19202">
            <a:noAutofit/>
          </a:bodyPr>
          <a:lstStyle/>
          <a:p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462698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29901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33400" y="1384305"/>
            <a:ext cx="11126349" cy="9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1336" tIns="21336" rIns="21336" bIns="21336" anchor="ctr"/>
          <a:lstStyle/>
          <a:p>
            <a:pPr defTabSz="192024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33403" y="234950"/>
            <a:ext cx="11118851" cy="98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336" tIns="21336" rIns="21336" bIns="21336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33403" y="1562100"/>
            <a:ext cx="11118851" cy="4280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336" tIns="21336" rIns="21336" bIns="21336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33862" y="6514006"/>
            <a:ext cx="158505" cy="166199"/>
          </a:xfrm>
          <a:prstGeom prst="rect">
            <a:avLst/>
          </a:prstGeom>
          <a:ln w="12700">
            <a:miter lim="400000"/>
          </a:ln>
        </p:spPr>
        <p:txBody>
          <a:bodyPr wrap="none" lIns="21336" tIns="21336" rIns="21336" bIns="21336" anchor="b">
            <a:spAutoFit/>
          </a:bodyPr>
          <a:lstStyle>
            <a:lvl1pPr algn="r"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defTabSz="346710" hangingPunct="0"/>
            <a:fld id="{86CB4B4D-7CA3-9044-876B-883B54F8677D}" type="slidenum">
              <a:rPr lang="en-GB" kern="0" smtClean="0">
                <a:solidFill>
                  <a:srgbClr val="000000"/>
                </a:solidFill>
              </a:rPr>
              <a:pPr defTabSz="346710" hangingPunct="0"/>
              <a:t>‹#›</a:t>
            </a:fld>
            <a:endParaRPr lang="en-GB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9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4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ransition spd="med"/>
  <p:txStyles>
    <p:titleStyle>
      <a:lvl1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l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2667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5334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8001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0668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13335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16002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18669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21336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24003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 typeface="Helvetica Neue"/>
        <a:buChar char="•"/>
        <a:tabLst/>
        <a:defRPr sz="21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96012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192024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288036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384048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480060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576072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672084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768096" algn="r" defTabSz="3467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33400" y="1384300"/>
            <a:ext cx="11126349" cy="9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 hangingPunct="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33400" y="234950"/>
            <a:ext cx="11118850" cy="98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533400" y="1562100"/>
            <a:ext cx="11118850" cy="468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17113" y="6490404"/>
            <a:ext cx="175250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>
            <a:lvl1pPr algn="r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defTabSz="412750"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defTabSz="412750"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6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med"/>
  <p:txStyles>
    <p:titleStyle>
      <a:lvl1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31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635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952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270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158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1905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2222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25400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2857500" marR="0" indent="-317500" algn="l" defTabSz="412750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75000"/>
        <a:buFont typeface="Helvetica Neue"/>
        <a:buChar char="•"/>
        <a:tabLst/>
        <a:defRPr sz="2500" b="0" i="0" u="none" strike="noStrike" cap="none" spc="0" baseline="0"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143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286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3429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4572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5715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6858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8001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9144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12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11" Type="http://schemas.openxmlformats.org/officeDocument/2006/relationships/hyperlink" Target="http://www.socialresponsibility.manchester.ac.uk/" TargetMode="External"/><Relationship Id="rId5" Type="http://schemas.openxmlformats.org/officeDocument/2006/relationships/image" Target="../media/image3.tiff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microsoft.com/office/2007/relationships/hdphoto" Target="../media/hdphoto2.wdp"/><Relationship Id="rId1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odcasts.google.com/?feed=aHR0cHM6Ly9ob3d0b2ZhaWwucG9kYmVhbi5jb20vZmVlZC54bWw&amp;episode=aG93dG9mYWlsLnBvZGJlYW4uY29tLzAyYzEwOWNmLTBmYTMtNWYwNy05YTdiLTViODE4MWQxYTJhZg&amp;hl=en-GB&amp;ved=2ahUKEwiYsOHX4tPoAhVCi1wKHeyVA4gQieUEegQIAxAE&amp;ep=6" TargetMode="External"/><Relationship Id="rId3" Type="http://schemas.openxmlformats.org/officeDocument/2006/relationships/hyperlink" Target="https://www.counsellingservice.manchester.ac.uk/" TargetMode="External"/><Relationship Id="rId7" Type="http://schemas.openxmlformats.org/officeDocument/2006/relationships/hyperlink" Target="https://podcasts.google.com/?feed=aHR0cHM6Ly9ob3d0b2ZhaWwucG9kYmVhbi5jb20vZmVlZC54bWw&amp;episode=aG93dG9mYWlsLnBvZGJlYW4uY29tL2YwMmM5NmFkLWNlNzktNWE4OS04OGQwLWVlMDQyMmNiYTQ4YQ&amp;hl=en-GB&amp;ved=2ahUKEwiYsOHX4tPoAhVCi1wKHeyVA4gQieUEegQIAxAG&amp;ep=6" TargetMode="External"/><Relationship Id="rId12" Type="http://schemas.openxmlformats.org/officeDocument/2006/relationships/image" Target="../media/image25.png"/><Relationship Id="rId2" Type="http://schemas.openxmlformats.org/officeDocument/2006/relationships/hyperlink" Target="https://www.mind.org.uk/information-support/coronavirus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headspace.com/covid-19" TargetMode="External"/><Relationship Id="rId11" Type="http://schemas.openxmlformats.org/officeDocument/2006/relationships/image" Target="../media/image24.png"/><Relationship Id="rId5" Type="http://schemas.openxmlformats.org/officeDocument/2006/relationships/hyperlink" Target="https://www.staffnet.manchester.ac.uk/supporting-students/training/resources/ready-made-resources/" TargetMode="External"/><Relationship Id="rId10" Type="http://schemas.openxmlformats.org/officeDocument/2006/relationships/hyperlink" Target="https://play.acast.com/s/reasonstobecheerful/08d51668-89db-4aed-80f8-ec65ac3fea9a" TargetMode="External"/><Relationship Id="rId4" Type="http://schemas.openxmlformats.org/officeDocument/2006/relationships/hyperlink" Target="https://www.bigwhitewall.com/about-us/" TargetMode="External"/><Relationship Id="rId9" Type="http://schemas.openxmlformats.org/officeDocument/2006/relationships/hyperlink" Target="https://play.acast.com/s/reasonstobecheerful/42b57b4d-e1c4-4830-9059-19068920b0a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iadlloyd.com/griefcast" TargetMode="External"/><Relationship Id="rId2" Type="http://schemas.openxmlformats.org/officeDocument/2006/relationships/hyperlink" Target="https://letstalkaboutloss.org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hyperlink" Target="https://hbr.org/2020/03/that-discomfort-youre-feeling-is-grie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wf.org.uk/things-to-do-home?utm_source=facebook&amp;utm_medium=paid-social&amp;utm_campaign=ThingsToDo&amp;utm_content=0304ad1&amp;utm_term=inhouse-fundraising&amp;pc=AUF011001" TargetMode="External"/><Relationship Id="rId3" Type="http://schemas.openxmlformats.org/officeDocument/2006/relationships/hyperlink" Target="https://www.rspb.org.uk/birds-and-wildlife/wildlife-guides/birdwatching/" TargetMode="External"/><Relationship Id="rId7" Type="http://schemas.openxmlformats.org/officeDocument/2006/relationships/hyperlink" Target="https://www.chesterzoo.org/play/wildeverse/?fbclid=IwAR3ED9fcmkg7GWtlQL9745hJ_ojkkptj3dqUEX6I_bVA_Ka_Cs5-0e98phU" TargetMode="External"/><Relationship Id="rId2" Type="http://schemas.openxmlformats.org/officeDocument/2006/relationships/hyperlink" Target="https://gmwalking.co.uk/walking-routes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youtube.com/user/OfficialChesterZoo/videos" TargetMode="External"/><Relationship Id="rId5" Type="http://schemas.openxmlformats.org/officeDocument/2006/relationships/hyperlink" Target="https://www.inaturalist.org/" TargetMode="External"/><Relationship Id="rId4" Type="http://schemas.openxmlformats.org/officeDocument/2006/relationships/hyperlink" Target="https://www.rspb.org.uk/fun-and-learning/for-teachers/schools-birdwatch/resources/" TargetMode="External"/><Relationship Id="rId9" Type="http://schemas.openxmlformats.org/officeDocument/2006/relationships/image" Target="../media/image13.tif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dpress.com/" TargetMode="External"/><Relationship Id="rId13" Type="http://schemas.openxmlformats.org/officeDocument/2006/relationships/image" Target="../media/image15.png"/><Relationship Id="rId3" Type="http://schemas.openxmlformats.org/officeDocument/2006/relationships/hyperlink" Target="https://www.staffnet.manchester.ac.uk/staff-learning-and-development/linkedin-learning/" TargetMode="External"/><Relationship Id="rId7" Type="http://schemas.openxmlformats.org/officeDocument/2006/relationships/hyperlink" Target="https://www.theyogafamily.com/" TargetMode="External"/><Relationship Id="rId12" Type="http://schemas.openxmlformats.org/officeDocument/2006/relationships/image" Target="../media/image14.png"/><Relationship Id="rId2" Type="http://schemas.openxmlformats.org/officeDocument/2006/relationships/hyperlink" Target="https://www.futurelearn.com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youtube.com/user/yogawithadriene" TargetMode="External"/><Relationship Id="rId11" Type="http://schemas.openxmlformats.org/officeDocument/2006/relationships/hyperlink" Target="https://m.facebook.com/farzanaullah3/" TargetMode="External"/><Relationship Id="rId5" Type="http://schemas.openxmlformats.org/officeDocument/2006/relationships/hyperlink" Target="https://www.duolingo.com/" TargetMode="External"/><Relationship Id="rId15" Type="http://schemas.openxmlformats.org/officeDocument/2006/relationships/image" Target="../media/image17.png"/><Relationship Id="rId10" Type="http://schemas.openxmlformats.org/officeDocument/2006/relationships/hyperlink" Target="-%20http:/www.bbc.co.uk/gardening/basics/techniques" TargetMode="External"/><Relationship Id="rId4" Type="http://schemas.openxmlformats.org/officeDocument/2006/relationships/hyperlink" Target="https://uk.babbel.com/" TargetMode="External"/><Relationship Id="rId9" Type="http://schemas.openxmlformats.org/officeDocument/2006/relationships/hyperlink" Target="https://www.dropbox.com/sh/iscc9xypbjye3dr/AAD5hsywWXvDkBEYnnVEgnExa?dl=0" TargetMode="External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ufferfest.com/" TargetMode="External"/><Relationship Id="rId3" Type="http://schemas.openxmlformats.org/officeDocument/2006/relationships/hyperlink" Target="https://www.runthrough.co.uk/virtual/?__s=f67c5bkdvxeo7dbs32ns&amp;utm_source=drip&amp;utm_medium=email&amp;utm_campaign=RunThrough+Virtual+Events,+Community+Updates+&amp;+Palace+Half+2021+Entries+Open" TargetMode="External"/><Relationship Id="rId7" Type="http://schemas.openxmlformats.org/officeDocument/2006/relationships/hyperlink" Target="https://www.rgtcycling.com/" TargetMode="External"/><Relationship Id="rId12" Type="http://schemas.openxmlformats.org/officeDocument/2006/relationships/image" Target="../media/image19.png"/><Relationship Id="rId2" Type="http://schemas.openxmlformats.org/officeDocument/2006/relationships/hyperlink" Target="https://www.nhs.uk/live-well/exercise/couch-to-5k-week-by-week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ownyourgoalsdavina.com/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www.youtube.com/channel/UCAxW1XT0iEJo0TYlRfn6rYQ" TargetMode="External"/><Relationship Id="rId10" Type="http://schemas.openxmlformats.org/officeDocument/2006/relationships/hyperlink" Target="https://www.downdogapp.com/" TargetMode="External"/><Relationship Id="rId4" Type="http://schemas.openxmlformats.org/officeDocument/2006/relationships/hyperlink" Target="https://gmwalking.co.uk/walking-routes/" TargetMode="External"/><Relationship Id="rId9" Type="http://schemas.openxmlformats.org/officeDocument/2006/relationships/hyperlink" Target="https://zwift.com/uk?utm_source=google&amp;utm_medium=cpc&amp;utm_campaign=shift_eur_gb_cycling_search_zwiftexact_performance_mar19&amp;gclid=CjwKCAjw4KD0BRBUEiwA7MFNTXgkA0idqlvhLZEHNWAsC7szOZ9hD8Uck0BMiy-uO_2HlkT2dcjpZxoCYT0QAvD_Bw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dcasts.google.com" TargetMode="External"/><Relationship Id="rId13" Type="http://schemas.openxmlformats.org/officeDocument/2006/relationships/hyperlink" Target="https://www.elizabethdayonline.co.uk/podcast" TargetMode="External"/><Relationship Id="rId3" Type="http://schemas.openxmlformats.org/officeDocument/2006/relationships/hyperlink" Target="https://discover.ticketmaster.co.uk/music/our-guide-to-finding-the-best-live-stream-gigs-49794/" TargetMode="External"/><Relationship Id="rId7" Type="http://schemas.openxmlformats.org/officeDocument/2006/relationships/hyperlink" Target="https://www.wizardingworld.com" TargetMode="External"/><Relationship Id="rId12" Type="http://schemas.openxmlformats.org/officeDocument/2006/relationships/hyperlink" Target="https://www.channel4.com/news/topic/ways-to-change-the-world" TargetMode="External"/><Relationship Id="rId17" Type="http://schemas.openxmlformats.org/officeDocument/2006/relationships/image" Target="../media/image21.png"/><Relationship Id="rId2" Type="http://schemas.openxmlformats.org/officeDocument/2006/relationships/hyperlink" Target="https://www.nationaltheatre.org.uk" TargetMode="Externa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nextupcomedy.com/nowschedule/" TargetMode="External"/><Relationship Id="rId11" Type="http://schemas.openxmlformats.org/officeDocument/2006/relationships/hyperlink" Target="https://guiltyfeminist.com" TargetMode="External"/><Relationship Id="rId5" Type="http://schemas.openxmlformats.org/officeDocument/2006/relationships/hyperlink" Target="https://www.twitch.tv/xsmalarkey/videos" TargetMode="External"/><Relationship Id="rId15" Type="http://schemas.openxmlformats.org/officeDocument/2006/relationships/hyperlink" Target="https://www.audible.co.uk" TargetMode="External"/><Relationship Id="rId10" Type="http://schemas.openxmlformats.org/officeDocument/2006/relationships/hyperlink" Target="https://www.nosuchthingasafish.com" TargetMode="External"/><Relationship Id="rId4" Type="http://schemas.openxmlformats.org/officeDocument/2006/relationships/hyperlink" Target="https://www.youtube.com/channel/UCdklIroWH33dx9dJ6teqv9Q" TargetMode="External"/><Relationship Id="rId9" Type="http://schemas.openxmlformats.org/officeDocument/2006/relationships/hyperlink" Target="https://www.acast.com/en" TargetMode="External"/><Relationship Id="rId14" Type="http://schemas.openxmlformats.org/officeDocument/2006/relationships/hyperlink" Target="https://www.scribd.com/?lohp=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slack.com/intl/en-gb/" TargetMode="External"/><Relationship Id="rId7" Type="http://schemas.openxmlformats.org/officeDocument/2006/relationships/hyperlink" Target="https://peopleplus.co.uk" TargetMode="External"/><Relationship Id="rId2" Type="http://schemas.openxmlformats.org/officeDocument/2006/relationships/hyperlink" Target="https://zoom.us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eventbrite.co.uk/o/peopleplus-uk-18255959392" TargetMode="External"/><Relationship Id="rId5" Type="http://schemas.openxmlformats.org/officeDocument/2006/relationships/hyperlink" Target="https://letsdayout.com/about-the-app/" TargetMode="External"/><Relationship Id="rId4" Type="http://schemas.openxmlformats.org/officeDocument/2006/relationships/hyperlink" Target="http://www.nextdoor.co.uk" TargetMode="External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1" name="Straight Connector 1030"/>
          <p:cNvCxnSpPr>
            <a:stCxn id="7" idx="1"/>
            <a:endCxn id="5" idx="3"/>
          </p:cNvCxnSpPr>
          <p:nvPr/>
        </p:nvCxnSpPr>
        <p:spPr>
          <a:xfrm flipH="1">
            <a:off x="1686050" y="2921527"/>
            <a:ext cx="3669113" cy="1076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60829" y="3353028"/>
            <a:ext cx="6543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ED&amp;I</a:t>
            </a:r>
            <a:endParaRPr lang="en-GB" dirty="0"/>
          </a:p>
        </p:txBody>
      </p:sp>
      <p:cxnSp>
        <p:nvCxnSpPr>
          <p:cNvPr id="1024" name="Straight Connector 1023"/>
          <p:cNvCxnSpPr>
            <a:stCxn id="7" idx="3"/>
            <a:endCxn id="1026" idx="1"/>
          </p:cNvCxnSpPr>
          <p:nvPr/>
        </p:nvCxnSpPr>
        <p:spPr>
          <a:xfrm>
            <a:off x="6659850" y="2921527"/>
            <a:ext cx="3917635" cy="1165104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657074" y="115362"/>
            <a:ext cx="7772400" cy="97155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Division of Cancer Sciences</a:t>
            </a:r>
            <a:br>
              <a:rPr lang="en-GB" sz="2800" b="1" dirty="0">
                <a:solidFill>
                  <a:srgbClr val="0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b="1" dirty="0">
                <a:solidFill>
                  <a:srgbClr val="008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Responsibility Team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123739" y="1749766"/>
            <a:ext cx="1752403" cy="2033772"/>
            <a:chOff x="1349634" y="2183386"/>
            <a:chExt cx="1752403" cy="20337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81058" y="2493136"/>
              <a:ext cx="1304687" cy="1724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349634" y="2183386"/>
              <a:ext cx="1752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Suzanne </a:t>
              </a:r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Johnson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62977" y="1295405"/>
            <a:ext cx="1262166" cy="2033772"/>
            <a:chOff x="3475228" y="2183386"/>
            <a:chExt cx="1262166" cy="20337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75228" y="2493136"/>
              <a:ext cx="1260403" cy="1724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495964" y="2183386"/>
              <a:ext cx="12414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Rachel Eyre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503426" y="1296292"/>
            <a:ext cx="1294160" cy="2033772"/>
            <a:chOff x="5378187" y="2183386"/>
            <a:chExt cx="1294160" cy="203377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78187" y="2493136"/>
              <a:ext cx="1294160" cy="17240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5458380" y="2183386"/>
              <a:ext cx="11564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Sam Littler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84702" y="3744339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PPIE/ </a:t>
            </a:r>
            <a:r>
              <a:rPr lang="en-GB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WiCN</a:t>
            </a: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59497" y="3363960"/>
            <a:ext cx="15411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 </a:t>
            </a:r>
          </a:p>
          <a:p>
            <a:pPr algn="ctr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Sustainability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14419" y="2826044"/>
            <a:ext cx="1666738" cy="2835965"/>
            <a:chOff x="600695" y="3762332"/>
            <a:chExt cx="1666738" cy="2835965"/>
          </a:xfrm>
        </p:grpSpPr>
        <p:grpSp>
          <p:nvGrpSpPr>
            <p:cNvPr id="22" name="Group 21"/>
            <p:cNvGrpSpPr/>
            <p:nvPr/>
          </p:nvGrpSpPr>
          <p:grpSpPr>
            <a:xfrm>
              <a:off x="600695" y="3762332"/>
              <a:ext cx="1666738" cy="2033772"/>
              <a:chOff x="7039640" y="2183386"/>
              <a:chExt cx="1666738" cy="203377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253929" y="2493136"/>
                <a:ext cx="1257342" cy="172402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7039640" y="2183386"/>
                <a:ext cx="16667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Roberto Parades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781775" y="5767300"/>
              <a:ext cx="13237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Wellbeing &amp; </a:t>
              </a:r>
            </a:p>
            <a:p>
              <a:pPr algn="ctr"/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community </a:t>
              </a:r>
            </a:p>
            <a:p>
              <a:pPr algn="ctr"/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engagement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382293" y="2914870"/>
            <a:ext cx="1675459" cy="2597525"/>
            <a:chOff x="10382293" y="3256246"/>
            <a:chExt cx="1675459" cy="2597525"/>
          </a:xfrm>
        </p:grpSpPr>
        <p:grpSp>
          <p:nvGrpSpPr>
            <p:cNvPr id="23" name="Group 22"/>
            <p:cNvGrpSpPr/>
            <p:nvPr/>
          </p:nvGrpSpPr>
          <p:grpSpPr>
            <a:xfrm>
              <a:off x="10532543" y="3256246"/>
              <a:ext cx="1323119" cy="2033772"/>
              <a:chOff x="9003387" y="2183386"/>
              <a:chExt cx="1323119" cy="203377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9048329" y="2493136"/>
                <a:ext cx="1228437" cy="17240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9003387" y="2183386"/>
                <a:ext cx="13231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Kate </a:t>
                </a:r>
                <a:r>
                  <a:rPr lang="en-GB" sz="16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Tidman</a:t>
                </a:r>
                <a:endPara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0382293" y="5268996"/>
              <a:ext cx="16754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FBMH</a:t>
              </a:r>
            </a:p>
            <a:p>
              <a:pPr algn="ctr"/>
              <a:r>
                <a:rPr lang="en-GB" sz="16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Communications</a:t>
              </a:r>
              <a:endPara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76142" y="4372891"/>
            <a:ext cx="1648978" cy="2096895"/>
            <a:chOff x="8763810" y="2077001"/>
            <a:chExt cx="1648978" cy="209689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915942" y="2446333"/>
              <a:ext cx="1314450" cy="1727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8763810" y="2077001"/>
              <a:ext cx="164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Eliana </a:t>
              </a:r>
              <a:r>
                <a:rPr lang="en-GB" sz="1600" dirty="0"/>
                <a:t>Vasquez</a:t>
              </a:r>
              <a:r>
                <a:rPr lang="en-GB" sz="1600" dirty="0" smtClean="0"/>
                <a:t> </a:t>
              </a:r>
              <a:endParaRPr lang="en-GB" sz="16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55190" y="4370901"/>
            <a:ext cx="1620828" cy="2098885"/>
            <a:chOff x="3295376" y="4443630"/>
            <a:chExt cx="1620828" cy="209888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75229" y="4812962"/>
              <a:ext cx="1325372" cy="172955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3295376" y="4443630"/>
              <a:ext cx="16208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Marianne Aznar</a:t>
              </a:r>
              <a:endParaRPr lang="en-GB" sz="1600" dirty="0"/>
            </a:p>
          </p:txBody>
        </p:sp>
      </p:grpSp>
      <p:cxnSp>
        <p:nvCxnSpPr>
          <p:cNvPr id="30" name="Straight Connector 29"/>
          <p:cNvCxnSpPr>
            <a:stCxn id="7" idx="3"/>
            <a:endCxn id="6" idx="1"/>
          </p:cNvCxnSpPr>
          <p:nvPr/>
        </p:nvCxnSpPr>
        <p:spPr>
          <a:xfrm flipV="1">
            <a:off x="6659850" y="2468053"/>
            <a:ext cx="1843576" cy="453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Connector 1026"/>
          <p:cNvCxnSpPr>
            <a:stCxn id="7" idx="3"/>
            <a:endCxn id="24" idx="0"/>
          </p:cNvCxnSpPr>
          <p:nvPr/>
        </p:nvCxnSpPr>
        <p:spPr>
          <a:xfrm>
            <a:off x="6659850" y="2921527"/>
            <a:ext cx="1025649" cy="1451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>
            <a:stCxn id="7" idx="1"/>
            <a:endCxn id="4" idx="3"/>
          </p:cNvCxnSpPr>
          <p:nvPr/>
        </p:nvCxnSpPr>
        <p:spPr>
          <a:xfrm flipH="1" flipV="1">
            <a:off x="3823380" y="2467166"/>
            <a:ext cx="1531783" cy="454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>
            <a:stCxn id="7" idx="1"/>
            <a:endCxn id="32" idx="0"/>
          </p:cNvCxnSpPr>
          <p:nvPr/>
        </p:nvCxnSpPr>
        <p:spPr>
          <a:xfrm flipH="1">
            <a:off x="2682575" y="2921527"/>
            <a:ext cx="2672588" cy="1405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1033"/>
          <p:cNvSpPr/>
          <p:nvPr/>
        </p:nvSpPr>
        <p:spPr>
          <a:xfrm>
            <a:off x="3849522" y="1037529"/>
            <a:ext cx="4371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hlinkClick r:id="rId11"/>
              </a:rPr>
              <a:t>http://www.socialresponsibility.manchester.ac.uk/</a:t>
            </a:r>
            <a:endParaRPr lang="en-GB" sz="1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071246" y="4357396"/>
            <a:ext cx="1235153" cy="2112390"/>
            <a:chOff x="2247708" y="4602520"/>
            <a:chExt cx="1235153" cy="2112390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47708" y="4971835"/>
              <a:ext cx="1235153" cy="17430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2" name="TextBox 31"/>
            <p:cNvSpPr txBox="1"/>
            <p:nvPr/>
          </p:nvSpPr>
          <p:spPr>
            <a:xfrm>
              <a:off x="2256949" y="4602520"/>
              <a:ext cx="1220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Sapna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Lunj</a:t>
              </a:r>
              <a:endParaRPr lang="en-GB" sz="1600" dirty="0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3755" y="4732004"/>
            <a:ext cx="1333931" cy="17240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5" name="TextBox 34"/>
          <p:cNvSpPr txBox="1"/>
          <p:nvPr/>
        </p:nvSpPr>
        <p:spPr>
          <a:xfrm>
            <a:off x="3586908" y="4354734"/>
            <a:ext cx="15167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/>
              <a:t>Elham</a:t>
            </a:r>
            <a:r>
              <a:rPr lang="en-GB" sz="1600" dirty="0" smtClean="0"/>
              <a:t> </a:t>
            </a:r>
            <a:r>
              <a:rPr lang="en-GB" sz="1600" dirty="0" err="1" smtClean="0"/>
              <a:t>Santina</a:t>
            </a:r>
            <a:endParaRPr lang="en-GB" sz="1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8430434" y="4370681"/>
            <a:ext cx="1938351" cy="2075482"/>
            <a:chOff x="8590854" y="4615805"/>
            <a:chExt cx="1938351" cy="207548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54681" y="4985357"/>
              <a:ext cx="1318821" cy="17059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6" name="TextBox 35"/>
            <p:cNvSpPr txBox="1"/>
            <p:nvPr/>
          </p:nvSpPr>
          <p:spPr>
            <a:xfrm>
              <a:off x="8590854" y="4615805"/>
              <a:ext cx="1938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Ananya</a:t>
              </a:r>
              <a:r>
                <a:rPr lang="en-GB" sz="1600" dirty="0" smtClean="0"/>
                <a:t> Choudhury</a:t>
              </a:r>
              <a:endParaRPr lang="en-GB" sz="1600" dirty="0"/>
            </a:p>
          </p:txBody>
        </p:sp>
      </p:grpSp>
      <p:cxnSp>
        <p:nvCxnSpPr>
          <p:cNvPr id="43" name="Straight Connector 42"/>
          <p:cNvCxnSpPr>
            <a:stCxn id="7" idx="1"/>
            <a:endCxn id="35" idx="0"/>
          </p:cNvCxnSpPr>
          <p:nvPr/>
        </p:nvCxnSpPr>
        <p:spPr>
          <a:xfrm flipH="1">
            <a:off x="4345834" y="2921527"/>
            <a:ext cx="1009329" cy="141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7" idx="3"/>
            <a:endCxn id="36" idx="0"/>
          </p:cNvCxnSpPr>
          <p:nvPr/>
        </p:nvCxnSpPr>
        <p:spPr>
          <a:xfrm>
            <a:off x="6659850" y="2921527"/>
            <a:ext cx="2670130" cy="1477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2"/>
            <a:endCxn id="26" idx="0"/>
          </p:cNvCxnSpPr>
          <p:nvPr/>
        </p:nvCxnSpPr>
        <p:spPr>
          <a:xfrm flipH="1">
            <a:off x="5997729" y="4082893"/>
            <a:ext cx="5893" cy="288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3952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8" y="386290"/>
            <a:ext cx="8339139" cy="984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25E6A"/>
                </a:solidFill>
              </a:rPr>
              <a:t>Mindfulness and self-care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84718" y="5934671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Focus on you (even for a brief moment!)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192" y="1572464"/>
            <a:ext cx="11419369" cy="4088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825500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Reach out if things are not OK</a:t>
            </a:r>
          </a:p>
          <a:p>
            <a:pPr marL="990600" indent="-371475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Counseling support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2"/>
              </a:rPr>
              <a:t>Mind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,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3"/>
              </a:rPr>
              <a:t>Uni’s counseling service 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&amp;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4"/>
              </a:rPr>
              <a:t>Big White Wall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.</a:t>
            </a:r>
          </a:p>
          <a:p>
            <a:pPr marL="990600" indent="-371475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Friends, family and work colleagues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we are all here for you! </a:t>
            </a:r>
          </a:p>
          <a:p>
            <a:pPr marL="371475" indent="-371475" defTabSz="825500" hangingPunct="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Self-care resources</a:t>
            </a:r>
          </a:p>
          <a:p>
            <a:pPr marL="987425" indent="-352425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  <a:hlinkClick r:id="rId5"/>
              </a:rPr>
              <a:t>Ready-made resources from the University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includes planners and Wellbeing Wednesday’s</a:t>
            </a:r>
          </a:p>
          <a:p>
            <a:pPr marL="987425" indent="-352425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  <a:hlinkClick r:id="rId6"/>
              </a:rPr>
              <a:t>Headspace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meditation, sleeping problems and develop breathing techniques.</a:t>
            </a:r>
          </a:p>
          <a:p>
            <a:pPr marL="366713" indent="-366713" defTabSz="825500" hangingPunct="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Listen to inspiring podcast episodes</a:t>
            </a:r>
          </a:p>
          <a:p>
            <a:pPr marL="990600" indent="-366713" defTabSz="825500" hangingPunct="0">
              <a:buFont typeface="Courier New"/>
              <a:buChar char="o"/>
            </a:pPr>
            <a:r>
              <a:rPr lang="en-US" sz="1900" i="1" dirty="0">
                <a:solidFill>
                  <a:srgbClr val="305E69"/>
                </a:solidFill>
                <a:sym typeface="Helvetica Neue Light"/>
              </a:rPr>
              <a:t>How to Fail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7"/>
              </a:rPr>
              <a:t>1. Anxiety w/ Mo Gawdat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&amp;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8"/>
              </a:rPr>
              <a:t>2. Embracing vulnerability w/ Alain De Botton  </a:t>
            </a:r>
            <a:endParaRPr lang="en-US" sz="1900" dirty="0">
              <a:solidFill>
                <a:srgbClr val="305E69"/>
              </a:solidFill>
              <a:sym typeface="Helvetica Neue Light"/>
            </a:endParaRPr>
          </a:p>
          <a:p>
            <a:pPr marL="990600" indent="-366713" defTabSz="825500" hangingPunct="0">
              <a:buFont typeface="Courier New"/>
              <a:buChar char="o"/>
            </a:pPr>
            <a:r>
              <a:rPr lang="en-US" sz="1900" i="1" dirty="0">
                <a:solidFill>
                  <a:srgbClr val="305E69"/>
                </a:solidFill>
                <a:sym typeface="Helvetica Neue Light"/>
              </a:rPr>
              <a:t>Reasons to Be Cheerful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9"/>
              </a:rPr>
              <a:t>1. Steering children through difficult times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&amp;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10"/>
              </a:rPr>
              <a:t>2. In this together</a:t>
            </a:r>
            <a:endParaRPr lang="en-US" sz="1900" dirty="0">
              <a:solidFill>
                <a:srgbClr val="305E69"/>
              </a:solidFill>
              <a:sym typeface="Helvetica Neue Light"/>
            </a:endParaRPr>
          </a:p>
          <a:p>
            <a:pPr marL="366713" indent="-366713" defTabSz="825500" hangingPunct="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Jam jar challenge </a:t>
            </a:r>
            <a:r>
              <a:rPr lang="mr-IN" sz="24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write your thoughts (+</a:t>
            </a:r>
            <a:r>
              <a:rPr lang="en-US" sz="1900" dirty="0" err="1">
                <a:solidFill>
                  <a:srgbClr val="305E69"/>
                </a:solidFill>
                <a:sym typeface="Helvetica Neue Light"/>
              </a:rPr>
              <a:t>ve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&amp;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 err="1">
                <a:solidFill>
                  <a:srgbClr val="305E69"/>
                </a:solidFill>
                <a:sym typeface="Helvetica Neue Light"/>
              </a:rPr>
              <a:t>ve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), fold it up &amp; put in an empty jam jar. Do this over the lockdown &amp; once “normality” has returned, read over and reflect.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099753" y="177621"/>
            <a:ext cx="2957399" cy="1872408"/>
            <a:chOff x="8845381" y="280857"/>
            <a:chExt cx="3123281" cy="217814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8433" y="386290"/>
              <a:ext cx="2982510" cy="1896107"/>
            </a:xfrm>
            <a:prstGeom prst="rect">
              <a:avLst/>
            </a:prstGeom>
          </p:spPr>
        </p:pic>
        <p:pic>
          <p:nvPicPr>
            <p:cNvPr id="10" name="ETizUioXQAEj7Mo.jpg" descr="ETizUioXQAEj7Mo.jpg">
              <a:extLst>
                <a:ext uri="{FF2B5EF4-FFF2-40B4-BE49-F238E27FC236}">
                  <a16:creationId xmlns:a16="http://schemas.microsoft.com/office/drawing/2014/main" id="{79EDC396-0633-3D45-A146-AFD3A8E649ED}"/>
                </a:ext>
              </a:extLst>
            </p:cNvPr>
            <p:cNvPicPr>
              <a:picLocks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45381" y="280857"/>
              <a:ext cx="3123281" cy="2178146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20187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825500" hangingPunct="0"/>
            <a:r>
              <a:rPr lang="en-GB" dirty="0">
                <a:solidFill>
                  <a:srgbClr val="305E69"/>
                </a:solidFill>
              </a:rPr>
              <a:t>Anticipatory grief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Find balance in the things you are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3" y="4250387"/>
            <a:ext cx="1111885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 hangingPunct="0"/>
            <a:endParaRPr lang="en-US" sz="2000" dirty="0">
              <a:solidFill>
                <a:srgbClr val="305E69"/>
              </a:solidFill>
              <a:sym typeface="Helvetica Neue Light"/>
            </a:endParaRPr>
          </a:p>
          <a:p>
            <a:pPr marL="342900" indent="-342900" defTabSz="825500" hangingPunct="0">
              <a:buFont typeface="Arial"/>
              <a:buChar char="•"/>
            </a:pPr>
            <a:r>
              <a:rPr lang="en-US" sz="2000" i="1" dirty="0">
                <a:solidFill>
                  <a:srgbClr val="305E69"/>
                </a:solidFill>
                <a:sym typeface="Helvetica Neue Light"/>
              </a:rPr>
              <a:t>Lets talk about loss </a:t>
            </a:r>
            <a:r>
              <a:rPr lang="mr-IN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dirty="0">
                <a:solidFill>
                  <a:srgbClr val="305E69"/>
                </a:solidFill>
                <a:sym typeface="Helvetica Neue Light"/>
              </a:rPr>
              <a:t> a </a:t>
            </a:r>
            <a:r>
              <a:rPr lang="en-US" dirty="0">
                <a:solidFill>
                  <a:srgbClr val="305E69"/>
                </a:solidFill>
                <a:sym typeface="Helvetica Neue Light"/>
                <a:hlinkClick r:id="rId2"/>
              </a:rPr>
              <a:t>safe hub </a:t>
            </a:r>
            <a:r>
              <a:rPr lang="en-US" dirty="0">
                <a:solidFill>
                  <a:srgbClr val="305E69"/>
                </a:solidFill>
                <a:sym typeface="Helvetica Neue Light"/>
              </a:rPr>
              <a:t>for 18-34 year olds to discuss the taboos of death and grieving</a:t>
            </a:r>
          </a:p>
          <a:p>
            <a:pPr marL="342900" indent="-342900" defTabSz="825500" hangingPunct="0">
              <a:buFont typeface="Arial"/>
              <a:buChar char="•"/>
            </a:pPr>
            <a:endParaRPr lang="en-US" dirty="0">
              <a:solidFill>
                <a:srgbClr val="305E69"/>
              </a:solidFill>
              <a:sym typeface="Helvetica Neue Light"/>
            </a:endParaRPr>
          </a:p>
          <a:p>
            <a:pPr marL="342900" indent="-342900" defTabSz="825500" hangingPunct="0">
              <a:buFont typeface="Arial"/>
              <a:buChar char="•"/>
            </a:pPr>
            <a:r>
              <a:rPr lang="en-US" sz="2000" i="1" dirty="0" err="1">
                <a:solidFill>
                  <a:srgbClr val="305E69"/>
                </a:solidFill>
                <a:sym typeface="Helvetica Neue Light"/>
              </a:rPr>
              <a:t>Griefcast</a:t>
            </a:r>
            <a:r>
              <a:rPr lang="en-US" sz="2000" i="1" dirty="0">
                <a:solidFill>
                  <a:srgbClr val="305E69"/>
                </a:solidFill>
                <a:sym typeface="Helvetica Neue Light"/>
              </a:rPr>
              <a:t>: Funny people talking about death </a:t>
            </a:r>
            <a:r>
              <a:rPr lang="mr-IN" sz="20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20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dirty="0">
                <a:solidFill>
                  <a:srgbClr val="305E69"/>
                </a:solidFill>
                <a:sym typeface="Helvetica Neue Light"/>
              </a:rPr>
              <a:t>a beautifully raw </a:t>
            </a:r>
            <a:r>
              <a:rPr lang="en-US" dirty="0">
                <a:solidFill>
                  <a:srgbClr val="305E69"/>
                </a:solidFill>
                <a:sym typeface="Helvetica Neue Light"/>
                <a:hlinkClick r:id="rId3"/>
              </a:rPr>
              <a:t>podcast</a:t>
            </a:r>
            <a:r>
              <a:rPr lang="en-US" dirty="0">
                <a:solidFill>
                  <a:srgbClr val="305E69"/>
                </a:solidFill>
                <a:sym typeface="Helvetica Neue Light"/>
              </a:rPr>
              <a:t> by </a:t>
            </a:r>
            <a:r>
              <a:rPr lang="en-US" dirty="0" err="1">
                <a:solidFill>
                  <a:srgbClr val="305E69"/>
                </a:solidFill>
                <a:sym typeface="Helvetica Neue Light"/>
              </a:rPr>
              <a:t>Cariad</a:t>
            </a:r>
            <a:r>
              <a:rPr lang="en-US" dirty="0">
                <a:solidFill>
                  <a:srgbClr val="305E69"/>
                </a:solidFill>
                <a:sym typeface="Helvetica Neue Light"/>
              </a:rPr>
              <a:t> Lloyd discussing the human experience of loss and death with comedians.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9051" y="2105637"/>
            <a:ext cx="10653898" cy="2257028"/>
            <a:chOff x="712028" y="2105637"/>
            <a:chExt cx="10653898" cy="2257028"/>
          </a:xfrm>
        </p:grpSpPr>
        <p:sp>
          <p:nvSpPr>
            <p:cNvPr id="5" name="TextBox 4"/>
            <p:cNvSpPr txBox="1"/>
            <p:nvPr/>
          </p:nvSpPr>
          <p:spPr>
            <a:xfrm>
              <a:off x="882581" y="2167193"/>
              <a:ext cx="10332658" cy="21339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r>
                <a:rPr lang="en-GB" sz="2600" dirty="0">
                  <a:solidFill>
                    <a:srgbClr val="305E69"/>
                  </a:solidFill>
                  <a:sym typeface="Helvetica Neue Light"/>
                </a:rPr>
                <a:t>“[The] feeling we get about what the future holds when we’re uncertain</a:t>
              </a:r>
              <a:r>
                <a:rPr lang="mr-IN" sz="2600" dirty="0">
                  <a:solidFill>
                    <a:srgbClr val="305E69"/>
                  </a:solidFill>
                  <a:sym typeface="Helvetica Neue Light"/>
                </a:rPr>
                <a:t>…</a:t>
              </a:r>
              <a:r>
                <a:rPr lang="en-GB" sz="2600" dirty="0">
                  <a:solidFill>
                    <a:srgbClr val="305E69"/>
                  </a:solidFill>
                  <a:sym typeface="Helvetica Neue Light"/>
                </a:rPr>
                <a:t>our primitive mind knows something bad is happening, but you can’t see it. This breaks our sense of safety. We’re feeling that loss of safety. I don’t think we’ve collectively lost our sense of general safety like this</a:t>
              </a:r>
              <a:r>
                <a:rPr lang="mr-IN" sz="2600" dirty="0">
                  <a:solidFill>
                    <a:srgbClr val="305E69"/>
                  </a:solidFill>
                  <a:sym typeface="Helvetica Neue Light"/>
                </a:rPr>
                <a:t>…</a:t>
              </a:r>
              <a:r>
                <a:rPr lang="en-US" sz="2600" dirty="0">
                  <a:solidFill>
                    <a:srgbClr val="305E69"/>
                  </a:solidFill>
                  <a:sym typeface="Helvetica Neue Light"/>
                </a:rPr>
                <a:t>We are grieving on a micro and a macro level.”</a:t>
              </a:r>
              <a:r>
                <a:rPr lang="en-GB" sz="2800" dirty="0">
                  <a:solidFill>
                    <a:srgbClr val="305E69"/>
                  </a:solidFill>
                  <a:sym typeface="Helvetica Neue Light"/>
                </a:rPr>
                <a:t> </a:t>
              </a:r>
              <a:r>
                <a:rPr lang="en-GB" sz="1600" dirty="0">
                  <a:solidFill>
                    <a:srgbClr val="305E69"/>
                  </a:solidFill>
                  <a:sym typeface="Helvetica Neue Light"/>
                  <a:hlinkClick r:id="rId4"/>
                </a:rPr>
                <a:t>David Kessler</a:t>
              </a:r>
              <a:endParaRPr lang="en-GB" sz="1600" dirty="0">
                <a:solidFill>
                  <a:srgbClr val="305E69"/>
                </a:solidFill>
                <a:sym typeface="Helvetica Neue Light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12028" y="2105637"/>
              <a:ext cx="10653898" cy="2257028"/>
            </a:xfrm>
            <a:prstGeom prst="roundRect">
              <a:avLst>
                <a:gd name="adj" fmla="val 13321"/>
              </a:avLst>
            </a:prstGeom>
            <a:noFill/>
            <a:ln w="12700" cap="flat">
              <a:solidFill>
                <a:srgbClr val="305E69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ctr" defTabSz="825500" hangingPunct="0"/>
              <a:endParaRPr lang="en-US" sz="5000">
                <a:solidFill>
                  <a:srgbClr val="FFFFFF"/>
                </a:solidFill>
                <a:sym typeface="Helvetica Neue Ligh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40033" y="191904"/>
            <a:ext cx="3004366" cy="1806751"/>
            <a:chOff x="8296981" y="234950"/>
            <a:chExt cx="3004366" cy="1806751"/>
          </a:xfrm>
        </p:grpSpPr>
        <p:pic>
          <p:nvPicPr>
            <p:cNvPr id="9" name="Picture 8" descr="Screenshot 2020-04-06 at 14.28.14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19900" y="335615"/>
              <a:ext cx="2752287" cy="1551929"/>
            </a:xfrm>
            <a:prstGeom prst="rect">
              <a:avLst/>
            </a:prstGeom>
          </p:spPr>
        </p:pic>
        <p:pic>
          <p:nvPicPr>
            <p:cNvPr id="10" name="ETizUioXQAEj7Mo.jpg" descr="ETizUioXQAEj7Mo.jpg">
              <a:extLst>
                <a:ext uri="{FF2B5EF4-FFF2-40B4-BE49-F238E27FC236}">
                  <a16:creationId xmlns:a16="http://schemas.microsoft.com/office/drawing/2014/main" id="{79EDC396-0633-3D45-A146-AFD3A8E649ED}"/>
                </a:ext>
              </a:extLst>
            </p:cNvPr>
            <p:cNvPicPr>
              <a:picLocks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96981" y="234950"/>
              <a:ext cx="3004366" cy="1806751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2940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ake home messa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And remember</a:t>
            </a:r>
            <a:r>
              <a:rPr lang="mr-IN" dirty="0"/>
              <a:t>…</a:t>
            </a:r>
            <a:endParaRPr dirty="0"/>
          </a:p>
        </p:txBody>
      </p:sp>
      <p:sp>
        <p:nvSpPr>
          <p:cNvPr id="425" name="We are here to help you!"/>
          <p:cNvSpPr/>
          <p:nvPr/>
        </p:nvSpPr>
        <p:spPr>
          <a:xfrm>
            <a:off x="3431077" y="2357734"/>
            <a:ext cx="5329847" cy="635001"/>
          </a:xfrm>
          <a:prstGeom prst="rect">
            <a:avLst/>
          </a:prstGeom>
          <a:solidFill>
            <a:srgbClr val="00FD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defTabSz="412750" hangingPunct="0"/>
            <a:r>
              <a:rPr sz="2500" kern="0">
                <a:solidFill>
                  <a:srgbClr val="000000"/>
                </a:solidFill>
              </a:rPr>
              <a:t>We are here to help you!</a:t>
            </a:r>
          </a:p>
        </p:txBody>
      </p:sp>
      <p:sp>
        <p:nvSpPr>
          <p:cNvPr id="426" name="But we also need your help"/>
          <p:cNvSpPr/>
          <p:nvPr/>
        </p:nvSpPr>
        <p:spPr>
          <a:xfrm>
            <a:off x="3431077" y="3587750"/>
            <a:ext cx="5329847" cy="635000"/>
          </a:xfrm>
          <a:prstGeom prst="rect">
            <a:avLst/>
          </a:prstGeom>
          <a:solidFill>
            <a:srgbClr val="0096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defTabSz="412750" hangingPunct="0"/>
            <a:r>
              <a:rPr sz="2500" kern="0">
                <a:solidFill>
                  <a:srgbClr val="000000"/>
                </a:solidFill>
              </a:rPr>
              <a:t>But we also need your help</a:t>
            </a:r>
          </a:p>
        </p:txBody>
      </p:sp>
      <p:sp>
        <p:nvSpPr>
          <p:cNvPr id="427" name="We will win! It will get better!"/>
          <p:cNvSpPr/>
          <p:nvPr/>
        </p:nvSpPr>
        <p:spPr>
          <a:xfrm>
            <a:off x="3431077" y="4817768"/>
            <a:ext cx="5329847" cy="635001"/>
          </a:xfrm>
          <a:prstGeom prst="rect">
            <a:avLst/>
          </a:prstGeom>
          <a:solidFill>
            <a:srgbClr val="0433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/>
          <a:lstStyle>
            <a:lvl1pPr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defTabSz="412750" hangingPunct="0"/>
            <a:r>
              <a:rPr sz="2500" kern="0"/>
              <a:t>We will win! It will get better!</a:t>
            </a:r>
          </a:p>
        </p:txBody>
      </p:sp>
      <p:sp>
        <p:nvSpPr>
          <p:cNvPr id="7" name="“Suppression” with cycles of countermeasures"/>
          <p:cNvSpPr/>
          <p:nvPr/>
        </p:nvSpPr>
        <p:spPr>
          <a:xfrm>
            <a:off x="20211766" y="7800885"/>
            <a:ext cx="3859196" cy="1968500"/>
          </a:xfrm>
          <a:prstGeom prst="wedgeEllipseCallout">
            <a:avLst>
              <a:gd name="adj1" fmla="val -49483"/>
              <a:gd name="adj2" fmla="val 67193"/>
            </a:avLst>
          </a:prstGeom>
          <a:solidFill>
            <a:schemeClr val="accent1">
              <a:satOff val="12166"/>
              <a:lumOff val="-13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“</a:t>
            </a:r>
            <a:r>
              <a:rPr i="1" dirty="0"/>
              <a:t>Suppression</a:t>
            </a:r>
            <a:r>
              <a:rPr dirty="0"/>
              <a:t>” with cycles of countermeasures</a:t>
            </a:r>
          </a:p>
        </p:txBody>
      </p:sp>
      <p:sp>
        <p:nvSpPr>
          <p:cNvPr id="8" name="“Suppression” with cycles of countermeasures"/>
          <p:cNvSpPr/>
          <p:nvPr/>
        </p:nvSpPr>
        <p:spPr>
          <a:xfrm>
            <a:off x="20364166" y="7953285"/>
            <a:ext cx="3859196" cy="1968500"/>
          </a:xfrm>
          <a:prstGeom prst="wedgeEllipseCallout">
            <a:avLst>
              <a:gd name="adj1" fmla="val -49483"/>
              <a:gd name="adj2" fmla="val 67193"/>
            </a:avLst>
          </a:prstGeom>
          <a:solidFill>
            <a:schemeClr val="accent1">
              <a:satOff val="12166"/>
              <a:lumOff val="-13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“</a:t>
            </a:r>
            <a:r>
              <a:rPr i="1" dirty="0"/>
              <a:t>Suppression</a:t>
            </a:r>
            <a:r>
              <a:rPr dirty="0"/>
              <a:t>” with cycles of countermeasures</a:t>
            </a:r>
          </a:p>
        </p:txBody>
      </p:sp>
      <p:sp>
        <p:nvSpPr>
          <p:cNvPr id="10" name="“Suppression” with cycles of countermeasures"/>
          <p:cNvSpPr/>
          <p:nvPr/>
        </p:nvSpPr>
        <p:spPr>
          <a:xfrm>
            <a:off x="20516566" y="8105685"/>
            <a:ext cx="3859196" cy="1968500"/>
          </a:xfrm>
          <a:prstGeom prst="wedgeEllipseCallout">
            <a:avLst>
              <a:gd name="adj1" fmla="val -49483"/>
              <a:gd name="adj2" fmla="val 67193"/>
            </a:avLst>
          </a:prstGeom>
          <a:solidFill>
            <a:schemeClr val="accent1">
              <a:satOff val="12166"/>
              <a:lumOff val="-13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“</a:t>
            </a:r>
            <a:r>
              <a:rPr i="1" dirty="0"/>
              <a:t>Suppression</a:t>
            </a:r>
            <a:r>
              <a:rPr dirty="0"/>
              <a:t>” with cycles of countermeasures</a:t>
            </a:r>
          </a:p>
        </p:txBody>
      </p:sp>
      <p:sp>
        <p:nvSpPr>
          <p:cNvPr id="11" name="“Suppression” with cycles of countermeasures"/>
          <p:cNvSpPr/>
          <p:nvPr/>
        </p:nvSpPr>
        <p:spPr>
          <a:xfrm>
            <a:off x="20668966" y="8258085"/>
            <a:ext cx="3859196" cy="1968500"/>
          </a:xfrm>
          <a:prstGeom prst="wedgeEllipseCallout">
            <a:avLst>
              <a:gd name="adj1" fmla="val -49483"/>
              <a:gd name="adj2" fmla="val 67193"/>
            </a:avLst>
          </a:prstGeom>
          <a:solidFill>
            <a:schemeClr val="accent1">
              <a:satOff val="12166"/>
              <a:lumOff val="-1304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“</a:t>
            </a:r>
            <a:r>
              <a:rPr i="1" dirty="0"/>
              <a:t>Suppression</a:t>
            </a:r>
            <a:r>
              <a:rPr dirty="0"/>
              <a:t>” with cycles of countermeasures</a:t>
            </a:r>
          </a:p>
        </p:txBody>
      </p:sp>
      <p:sp>
        <p:nvSpPr>
          <p:cNvPr id="12" name="“Suppression” with cycles of countermeasures"/>
          <p:cNvSpPr/>
          <p:nvPr/>
        </p:nvSpPr>
        <p:spPr>
          <a:xfrm>
            <a:off x="8915479" y="1000803"/>
            <a:ext cx="2342815" cy="1356931"/>
          </a:xfrm>
          <a:prstGeom prst="wedgeEllipseCallout">
            <a:avLst>
              <a:gd name="adj1" fmla="val -46577"/>
              <a:gd name="adj2" fmla="val 61544"/>
            </a:avLst>
          </a:prstGeom>
          <a:noFill/>
          <a:ln w="12700">
            <a:solidFill>
              <a:srgbClr val="305E6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1pPr>
            <a:lvl2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2pPr>
            <a:lvl3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3pPr>
            <a:lvl4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4pPr>
            <a:lvl5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5pPr>
            <a:lvl6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6pPr>
            <a:lvl7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7pPr>
            <a:lvl8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8pPr>
            <a:lvl9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>
              <a:defRPr sz="24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GB" sz="1600" dirty="0" err="1">
                <a:solidFill>
                  <a:srgbClr val="305E69"/>
                </a:solidFill>
                <a:latin typeface="+mj-lt"/>
              </a:rPr>
              <a:t>Prof.</a:t>
            </a:r>
            <a:r>
              <a:rPr lang="en-GB" sz="1600" dirty="0">
                <a:solidFill>
                  <a:srgbClr val="305E69"/>
                </a:solidFill>
                <a:latin typeface="+mj-lt"/>
              </a:rPr>
              <a:t> Stephen Taylor</a:t>
            </a:r>
            <a:endParaRPr sz="1600" dirty="0">
              <a:solidFill>
                <a:srgbClr val="305E6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805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OK to not be 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2" y="1564059"/>
            <a:ext cx="11118851" cy="497715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325E6A"/>
                </a:solidFill>
              </a:rPr>
              <a:t>There is no such thing as a “perfect self-isolator”.</a:t>
            </a:r>
          </a:p>
          <a:p>
            <a:r>
              <a:rPr lang="en-US" dirty="0">
                <a:solidFill>
                  <a:srgbClr val="325E6A"/>
                </a:solidFill>
              </a:rPr>
              <a:t>Be kind to yourself, especially when/if a bad day comes along. </a:t>
            </a:r>
          </a:p>
          <a:p>
            <a:r>
              <a:rPr lang="en-US" dirty="0">
                <a:solidFill>
                  <a:srgbClr val="325E6A"/>
                </a:solidFill>
              </a:rPr>
              <a:t>This is not a “to do” list. </a:t>
            </a:r>
          </a:p>
          <a:p>
            <a:r>
              <a:rPr lang="en-US" dirty="0">
                <a:solidFill>
                  <a:srgbClr val="325E6A"/>
                </a:solidFill>
              </a:rPr>
              <a:t>You are not lazy or unmotivated if you do none of these things listed in these slides. Just sitting down &amp; having 5 minutes to yourself or having a nap is enough.</a:t>
            </a:r>
          </a:p>
          <a:p>
            <a:r>
              <a:rPr lang="en-US" dirty="0">
                <a:solidFill>
                  <a:srgbClr val="325E6A"/>
                </a:solidFill>
              </a:rPr>
              <a:t>Allow yourself to feel what you feel and acknowledge that you have good reason to feel the way you feel.</a:t>
            </a:r>
          </a:p>
          <a:p>
            <a:r>
              <a:rPr lang="en-US" dirty="0">
                <a:solidFill>
                  <a:srgbClr val="325E6A"/>
                </a:solidFill>
              </a:rPr>
              <a:t>“Sadness and anxiety is not a weakness</a:t>
            </a:r>
            <a:r>
              <a:rPr lang="mr-IN" dirty="0">
                <a:solidFill>
                  <a:srgbClr val="325E6A"/>
                </a:solidFill>
              </a:rPr>
              <a:t>…</a:t>
            </a:r>
            <a:r>
              <a:rPr lang="en-US" dirty="0">
                <a:solidFill>
                  <a:srgbClr val="325E6A"/>
                </a:solidFill>
              </a:rPr>
              <a:t>they are natural human responses to danger” J K Rowling.</a:t>
            </a:r>
          </a:p>
          <a:p>
            <a:r>
              <a:rPr lang="en-US" dirty="0">
                <a:solidFill>
                  <a:srgbClr val="325E6A"/>
                </a:solidFill>
              </a:rPr>
              <a:t>You are not a robot or superhuman </a:t>
            </a:r>
          </a:p>
        </p:txBody>
      </p:sp>
    </p:spTree>
    <p:extLst>
      <p:ext uri="{BB962C8B-B14F-4D97-AF65-F5344CB8AC3E}">
        <p14:creationId xmlns:p14="http://schemas.microsoft.com/office/powerpoint/2010/main" val="154627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3019195" y="1752886"/>
            <a:ext cx="6153612" cy="4109805"/>
            <a:chOff x="644529" y="726741"/>
            <a:chExt cx="7860352" cy="5364406"/>
          </a:xfrm>
        </p:grpSpPr>
        <p:sp>
          <p:nvSpPr>
            <p:cNvPr id="4" name="Hexagon 3"/>
            <p:cNvSpPr/>
            <p:nvPr/>
          </p:nvSpPr>
          <p:spPr>
            <a:xfrm>
              <a:off x="3343140" y="2211169"/>
              <a:ext cx="2679536" cy="2356953"/>
            </a:xfrm>
            <a:prstGeom prst="hexagon">
              <a:avLst/>
            </a:prstGeom>
            <a:solidFill>
              <a:srgbClr val="325E6A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Helvetica Neue Light"/>
                  <a:cs typeface="Helvetica Neue Light"/>
                </a:rPr>
                <a:t>Wellbeing</a:t>
              </a:r>
            </a:p>
          </p:txBody>
        </p:sp>
        <p:cxnSp>
          <p:nvCxnSpPr>
            <p:cNvPr id="6" name="Straight Connector 5"/>
            <p:cNvCxnSpPr>
              <a:stCxn id="4" idx="5"/>
            </p:cNvCxnSpPr>
            <p:nvPr/>
          </p:nvCxnSpPr>
          <p:spPr>
            <a:xfrm flipV="1">
              <a:off x="5448977" y="1450861"/>
              <a:ext cx="573701" cy="76030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22677" y="3385676"/>
              <a:ext cx="775465" cy="0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48865" y="4568121"/>
              <a:ext cx="455380" cy="76030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3410675" y="4568121"/>
              <a:ext cx="502120" cy="76030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351268" y="3385676"/>
              <a:ext cx="991873" cy="0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457411" y="1450861"/>
              <a:ext cx="455380" cy="76030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>
            <a:xfrm>
              <a:off x="5992684" y="726741"/>
              <a:ext cx="2280571" cy="878104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7F7F7F"/>
                  </a:solidFill>
                  <a:latin typeface="Helvetica Neue"/>
                  <a:cs typeface="Helvetica Neue"/>
                </a:rPr>
                <a:t>Staying active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798142" y="2946623"/>
              <a:ext cx="1706739" cy="878104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7F7F7F"/>
                  </a:solidFill>
                  <a:latin typeface="Helvetica Neue"/>
                  <a:cs typeface="Helvetica Neue"/>
                </a:rPr>
                <a:t>Connect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101856" y="726741"/>
              <a:ext cx="2385549" cy="878104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lvetica Neue"/>
                  <a:cs typeface="Helvetica Neue"/>
                </a:rPr>
                <a:t>Mindfulness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44529" y="2946622"/>
              <a:ext cx="1706739" cy="878103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7F7F7F"/>
                  </a:solidFill>
                  <a:latin typeface="Helvetica Neue"/>
                  <a:cs typeface="Helvetica Neue"/>
                </a:rPr>
                <a:t>Nature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307285" y="5213040"/>
              <a:ext cx="2165123" cy="878104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7F7F7F"/>
                  </a:solidFill>
                  <a:latin typeface="Helvetica Neue"/>
                  <a:cs typeface="Helvetica Neue"/>
                </a:rPr>
                <a:t>Entertainment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846614" y="5213043"/>
              <a:ext cx="2165183" cy="878104"/>
            </a:xfrm>
            <a:prstGeom prst="roundRect">
              <a:avLst>
                <a:gd name="adj" fmla="val 34208"/>
              </a:avLst>
            </a:prstGeom>
            <a:solidFill>
              <a:srgbClr val="325E6A">
                <a:alpha val="10000"/>
              </a:srgbClr>
            </a:solidFill>
            <a:ln>
              <a:solidFill>
                <a:srgbClr val="325E6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7F7F7F"/>
                  </a:solidFill>
                  <a:latin typeface="Helvetica Neue"/>
                  <a:cs typeface="Helvetica Neue"/>
                </a:rPr>
                <a:t>Learning a new skill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6780353" y="6316914"/>
            <a:ext cx="5210471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GB" dirty="0">
                <a:solidFill>
                  <a:srgbClr val="325E6A"/>
                </a:solidFill>
              </a:rPr>
              <a:t>Remember: you cannot pour from an empty cup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A04AF-24FB-DA41-9974-00C09EA04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325E6A"/>
                </a:solidFill>
              </a:rPr>
              <a:t>Your wellbeing is vital – to you and us!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11727" y="147748"/>
            <a:ext cx="1775235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sym typeface="Helvetica Neue Light"/>
              </a:rPr>
              <a:t>Wellbeing resource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5057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0260-078C-D84C-836A-A69281AF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25E6A"/>
                </a:solidFill>
              </a:rPr>
              <a:t>Your Team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68B4-62EF-0C4B-BCB3-79192E6C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889131"/>
            <a:ext cx="11118851" cy="3519566"/>
          </a:xfrm>
        </p:spPr>
        <p:txBody>
          <a:bodyPr>
            <a:normAutofit/>
          </a:bodyPr>
          <a:lstStyle/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Use ZOOM for: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Lab meetings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Journal Clubs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Coffee morning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Beer hour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Maintain networks with your work colleagues and build new ones!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24651" y="1889132"/>
            <a:ext cx="4763206" cy="2936869"/>
            <a:chOff x="5124651" y="1889130"/>
            <a:chExt cx="4763206" cy="2936869"/>
          </a:xfrm>
        </p:grpSpPr>
        <p:pic>
          <p:nvPicPr>
            <p:cNvPr id="12" name="Picture 11" descr="A group of people posing for a photo in front of a television screen&#10;&#10;Description automatically generated">
              <a:extLst>
                <a:ext uri="{FF2B5EF4-FFF2-40B4-BE49-F238E27FC236}">
                  <a16:creationId xmlns:a16="http://schemas.microsoft.com/office/drawing/2014/main" id="{B8DC9A23-3BF9-4343-AA09-6C7426FA3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84131" y="2063693"/>
              <a:ext cx="4466672" cy="2512503"/>
            </a:xfrm>
            <a:prstGeom prst="rect">
              <a:avLst/>
            </a:prstGeom>
          </p:spPr>
        </p:pic>
        <p:pic>
          <p:nvPicPr>
            <p:cNvPr id="6" name="ETizUioXQAEj7Mo.jpg" descr="ETizUioXQAEj7Mo.jpg">
              <a:extLst>
                <a:ext uri="{FF2B5EF4-FFF2-40B4-BE49-F238E27FC236}">
                  <a16:creationId xmlns:a16="http://schemas.microsoft.com/office/drawing/2014/main" id="{F0767A49-0FD7-5640-9386-0DF4F00DC230}"/>
                </a:ext>
              </a:extLst>
            </p:cNvPr>
            <p:cNvPicPr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4651" y="1889130"/>
              <a:ext cx="4763206" cy="2936869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8376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0260-078C-D84C-836A-A69281AF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25E6A"/>
                </a:solidFill>
              </a:rPr>
              <a:t>Nature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68B4-62EF-0C4B-BCB3-79192E6C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3" y="1925417"/>
            <a:ext cx="11118851" cy="3519566"/>
          </a:xfrm>
        </p:spPr>
        <p:txBody>
          <a:bodyPr>
            <a:normAutofit fontScale="92500" lnSpcReduction="20000"/>
          </a:bodyPr>
          <a:lstStyle/>
          <a:p>
            <a:pPr marL="285750" indent="-285750" defTabSz="825500" hangingPunct="0"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Alternate </a:t>
            </a:r>
            <a:r>
              <a:rPr lang="en-US" sz="2400" dirty="0">
                <a:solidFill>
                  <a:srgbClr val="325E6A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walking routes </a:t>
            </a:r>
            <a:r>
              <a:rPr lang="en-US" sz="2400" dirty="0">
                <a:solidFill>
                  <a:srgbClr val="325E6A"/>
                </a:solidFill>
              </a:rPr>
              <a:t>from your home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Bird watching with RSPB – </a:t>
            </a:r>
            <a:r>
              <a:rPr lang="en-US" sz="2400" dirty="0">
                <a:solidFill>
                  <a:srgbClr val="325E6A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bird ID </a:t>
            </a:r>
            <a:r>
              <a:rPr lang="en-US" sz="2400" dirty="0">
                <a:solidFill>
                  <a:srgbClr val="325E6A"/>
                </a:solidFill>
              </a:rPr>
              <a:t>and </a:t>
            </a:r>
            <a:r>
              <a:rPr lang="en-US" sz="2400" dirty="0">
                <a:solidFill>
                  <a:srgbClr val="325E6A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resources</a:t>
            </a:r>
            <a:endParaRPr lang="en-US" sz="2400" dirty="0">
              <a:solidFill>
                <a:srgbClr val="325E6A"/>
              </a:solidFill>
            </a:endParaRP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Record your wildlife findings - Document your observations and contribute to biodiversity with </a:t>
            </a:r>
            <a:r>
              <a:rPr lang="en-US" sz="2400" dirty="0">
                <a:solidFill>
                  <a:srgbClr val="325E6A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iNaturalist</a:t>
            </a:r>
            <a:r>
              <a:rPr lang="en-US" sz="2400" dirty="0">
                <a:solidFill>
                  <a:srgbClr val="325E6A"/>
                </a:solidFill>
              </a:rPr>
              <a:t>!</a:t>
            </a: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Breaks at the (virtual) zoo! Live </a:t>
            </a:r>
            <a:r>
              <a:rPr lang="en-US" sz="2400" dirty="0">
                <a:solidFill>
                  <a:srgbClr val="325E6A"/>
                </a:solidFill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videos</a:t>
            </a:r>
            <a:r>
              <a:rPr lang="en-US" sz="2400" dirty="0">
                <a:solidFill>
                  <a:srgbClr val="325E6A"/>
                </a:solidFill>
              </a:rPr>
              <a:t> from Chester Zoo</a:t>
            </a:r>
          </a:p>
          <a:p>
            <a:pPr defTabSz="825500" hangingPunct="0"/>
            <a:r>
              <a:rPr lang="en-US" sz="2400" dirty="0" err="1">
                <a:solidFill>
                  <a:srgbClr val="325E6A"/>
                </a:solidFill>
              </a:rPr>
              <a:t>Pokemon</a:t>
            </a:r>
            <a:r>
              <a:rPr lang="en-US" sz="2400" dirty="0">
                <a:solidFill>
                  <a:srgbClr val="325E6A"/>
                </a:solidFill>
              </a:rPr>
              <a:t> Go meets the Zoo with the </a:t>
            </a:r>
            <a:r>
              <a:rPr lang="en-US" sz="2400" i="1" dirty="0">
                <a:solidFill>
                  <a:srgbClr val="325E6A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Wildeverse app </a:t>
            </a:r>
            <a:endParaRPr lang="en-US" sz="2400" i="1" dirty="0">
              <a:solidFill>
                <a:srgbClr val="325E6A"/>
              </a:solidFill>
            </a:endParaRPr>
          </a:p>
          <a:p>
            <a:pPr defTabSz="825500" hangingPunct="0"/>
            <a:r>
              <a:rPr lang="en-US" sz="2400" dirty="0">
                <a:solidFill>
                  <a:srgbClr val="325E6A"/>
                </a:solidFill>
              </a:rPr>
              <a:t>Check out </a:t>
            </a:r>
            <a:r>
              <a:rPr lang="en-US" sz="2400" dirty="0">
                <a:solidFill>
                  <a:srgbClr val="325E6A"/>
                </a:solidFill>
                <a:hlinkClick r:id="rId8"/>
              </a:rPr>
              <a:t>WWF “Things to do” page </a:t>
            </a:r>
            <a:r>
              <a:rPr lang="en-US" sz="2400" dirty="0">
                <a:solidFill>
                  <a:srgbClr val="325E6A"/>
                </a:solidFill>
              </a:rPr>
              <a:t>for some nature inspiration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00110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Bringing nature into your everyday life to improve your mental and physical wellbeing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5B1F7B-DE18-E44B-A98C-B6C0FEACD92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9314" y="661016"/>
            <a:ext cx="26924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0260-078C-D84C-836A-A69281AF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25E6A"/>
                </a:solidFill>
              </a:rPr>
              <a:t>Learning a new skill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68B4-62EF-0C4B-BCB3-79192E6C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584676"/>
            <a:ext cx="11118851" cy="4216519"/>
          </a:xfrm>
        </p:spPr>
        <p:txBody>
          <a:bodyPr>
            <a:noAutofit/>
          </a:bodyPr>
          <a:lstStyle/>
          <a:p>
            <a:pPr defTabSz="825500" hangingPunct="0">
              <a:lnSpc>
                <a:spcPts val="29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25E6A"/>
                </a:solidFill>
              </a:rPr>
              <a:t>Enrol</a:t>
            </a:r>
            <a:r>
              <a:rPr lang="en-US" sz="2400" dirty="0">
                <a:solidFill>
                  <a:srgbClr val="325E6A"/>
                </a:solidFill>
              </a:rPr>
              <a:t> on an online course</a:t>
            </a:r>
          </a:p>
          <a:p>
            <a:pPr lvl="1" defTabSz="825500" hangingPunct="0">
              <a:lnSpc>
                <a:spcPts val="29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25E6A"/>
                </a:solidFill>
              </a:rPr>
              <a:t>Illustrator workshops, using your iPhone/iPad better, learn how to use a camera or sing!</a:t>
            </a: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  <a:hlinkClick r:id="rId2"/>
              </a:rPr>
              <a:t>Future Learn </a:t>
            </a:r>
            <a:r>
              <a:rPr lang="en-US" sz="1600" dirty="0">
                <a:solidFill>
                  <a:srgbClr val="325E6A"/>
                </a:solidFill>
              </a:rPr>
              <a:t>- wellbeing courses available</a:t>
            </a: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  <a:hlinkClick r:id="rId3"/>
              </a:rPr>
              <a:t>LinkedIn Learning</a:t>
            </a:r>
            <a:endParaRPr lang="en-US" sz="1600" dirty="0">
              <a:solidFill>
                <a:srgbClr val="325E6A"/>
              </a:solidFill>
            </a:endParaRP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  <a:hlinkClick r:id="rId4"/>
              </a:rPr>
              <a:t>Babbel</a:t>
            </a:r>
            <a:r>
              <a:rPr lang="en-US" sz="1600" dirty="0">
                <a:solidFill>
                  <a:srgbClr val="325E6A"/>
                </a:solidFill>
              </a:rPr>
              <a:t> or </a:t>
            </a:r>
            <a:r>
              <a:rPr lang="en-US" sz="1600" dirty="0">
                <a:solidFill>
                  <a:srgbClr val="325E6A"/>
                </a:solidFill>
                <a:hlinkClick r:id="rId5"/>
              </a:rPr>
              <a:t>DuoLingo</a:t>
            </a:r>
            <a:endParaRPr lang="en-US" sz="1600" dirty="0">
              <a:solidFill>
                <a:srgbClr val="325E6A"/>
              </a:solidFill>
            </a:endParaRPr>
          </a:p>
          <a:p>
            <a:pPr defTabSz="825500" hangingPunct="0">
              <a:lnSpc>
                <a:spcPts val="29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Get creative and relax!</a:t>
            </a:r>
          </a:p>
          <a:p>
            <a:pPr lvl="1" defTabSz="825500" hangingPunct="0">
              <a:lnSpc>
                <a:spcPts val="29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25E6A"/>
                </a:solidFill>
              </a:rPr>
              <a:t>Gardening, arts &amp; crafts, DIY, playing a musical instrument, writing or yoga are just to name a few!</a:t>
            </a: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</a:rPr>
              <a:t>Yoga with </a:t>
            </a:r>
            <a:r>
              <a:rPr lang="en-US" sz="1600" dirty="0">
                <a:solidFill>
                  <a:srgbClr val="325E6A"/>
                </a:solidFill>
                <a:hlinkClick r:id="rId6"/>
              </a:rPr>
              <a:t>Adriene</a:t>
            </a:r>
            <a:r>
              <a:rPr lang="en-US" sz="1600" dirty="0">
                <a:solidFill>
                  <a:srgbClr val="325E6A"/>
                </a:solidFill>
              </a:rPr>
              <a:t> &amp; local </a:t>
            </a:r>
            <a:r>
              <a:rPr lang="en-US" sz="1600" dirty="0">
                <a:solidFill>
                  <a:srgbClr val="325E6A"/>
                </a:solidFill>
                <a:hlinkClick r:id="rId7"/>
              </a:rPr>
              <a:t>yoga team </a:t>
            </a:r>
            <a:r>
              <a:rPr lang="en-US" sz="1600" dirty="0">
                <a:solidFill>
                  <a:srgbClr val="325E6A"/>
                </a:solidFill>
              </a:rPr>
              <a:t>with live online classes</a:t>
            </a: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  <a:hlinkClick r:id="rId8"/>
              </a:rPr>
              <a:t>Blog</a:t>
            </a:r>
            <a:r>
              <a:rPr lang="en-US" sz="1600" dirty="0">
                <a:solidFill>
                  <a:srgbClr val="325E6A"/>
                </a:solidFill>
              </a:rPr>
              <a:t> writing or </a:t>
            </a:r>
            <a:r>
              <a:rPr lang="en-US" sz="1600" dirty="0">
                <a:solidFill>
                  <a:srgbClr val="325E6A"/>
                </a:solidFill>
                <a:hlinkClick r:id="rId9"/>
              </a:rPr>
              <a:t>colouring</a:t>
            </a:r>
            <a:r>
              <a:rPr lang="en-US" sz="1600" dirty="0">
                <a:solidFill>
                  <a:srgbClr val="325E6A"/>
                </a:solidFill>
              </a:rPr>
              <a:t>  </a:t>
            </a: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  <a:hlinkClick r:id="rId10"/>
              </a:rPr>
              <a:t>Gardening</a:t>
            </a:r>
            <a:r>
              <a:rPr lang="en-US" sz="1600" dirty="0">
                <a:solidFill>
                  <a:srgbClr val="325E6A"/>
                </a:solidFill>
              </a:rPr>
              <a:t> or take part in a </a:t>
            </a:r>
            <a:r>
              <a:rPr lang="en-US" sz="1600" dirty="0">
                <a:solidFill>
                  <a:srgbClr val="325E6A"/>
                </a:solidFill>
                <a:hlinkClick r:id="rId11"/>
              </a:rPr>
              <a:t>virtual cooking class</a:t>
            </a:r>
            <a:endParaRPr lang="en-US" sz="1600" dirty="0">
              <a:solidFill>
                <a:srgbClr val="325E6A"/>
              </a:solidFill>
            </a:endParaRPr>
          </a:p>
          <a:p>
            <a:pPr lvl="2" defTabSz="825500" hangingPunct="0">
              <a:lnSpc>
                <a:spcPts val="298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325E6A"/>
                </a:solidFill>
              </a:rPr>
              <a:t>Grayson Perry Art Class – starting on 16th April (8pm) on channel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Keep your mind positively stimulated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35A4F3F-19DB-9F4C-87C1-219B4BF0C6CD}"/>
              </a:ext>
            </a:extLst>
          </p:cNvPr>
          <p:cNvGrpSpPr/>
          <p:nvPr/>
        </p:nvGrpSpPr>
        <p:grpSpPr>
          <a:xfrm>
            <a:off x="10156348" y="727077"/>
            <a:ext cx="1356025" cy="2167761"/>
            <a:chOff x="7563858" y="2314592"/>
            <a:chExt cx="1356025" cy="216776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47142CD-8B43-DD45-BD93-EA4689294B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52632" y="2329533"/>
              <a:ext cx="1198721" cy="2033291"/>
            </a:xfrm>
            <a:prstGeom prst="rect">
              <a:avLst/>
            </a:prstGeom>
          </p:spPr>
        </p:pic>
        <p:pic>
          <p:nvPicPr>
            <p:cNvPr id="13" name="ETizUioXQAEj7Mo.jpg" descr="ETizUioXQAEj7Mo.jpg">
              <a:extLst>
                <a:ext uri="{FF2B5EF4-FFF2-40B4-BE49-F238E27FC236}">
                  <a16:creationId xmlns:a16="http://schemas.microsoft.com/office/drawing/2014/main" id="{C24B299E-9832-484A-8A7C-BC6360FE68FF}"/>
                </a:ext>
              </a:extLst>
            </p:cNvPr>
            <p:cNvPicPr>
              <a:picLocks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63858" y="2314592"/>
              <a:ext cx="1356025" cy="2167761"/>
            </a:xfrm>
            <a:prstGeom prst="rect">
              <a:avLst/>
            </a:prstGeom>
            <a:effectLst/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4154AC-4940-594C-B08A-824F30ABEB53}"/>
              </a:ext>
            </a:extLst>
          </p:cNvPr>
          <p:cNvGrpSpPr/>
          <p:nvPr/>
        </p:nvGrpSpPr>
        <p:grpSpPr>
          <a:xfrm>
            <a:off x="10245122" y="4316850"/>
            <a:ext cx="1079572" cy="1484345"/>
            <a:chOff x="7382976" y="4482353"/>
            <a:chExt cx="1356212" cy="1864708"/>
          </a:xfrm>
        </p:grpSpPr>
        <p:pic>
          <p:nvPicPr>
            <p:cNvPr id="15" name="Picture 14" descr="Screenshot 2020-04-03 at 17.08.47.png">
              <a:extLst>
                <a:ext uri="{FF2B5EF4-FFF2-40B4-BE49-F238E27FC236}">
                  <a16:creationId xmlns:a16="http://schemas.microsoft.com/office/drawing/2014/main" id="{92A626F7-871D-F74A-9FAF-0C772733D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97917" y="4676591"/>
              <a:ext cx="1341271" cy="1449293"/>
            </a:xfrm>
            <a:prstGeom prst="rect">
              <a:avLst/>
            </a:prstGeom>
          </p:spPr>
        </p:pic>
        <p:pic>
          <p:nvPicPr>
            <p:cNvPr id="16" name="ETizUioXQAEj7Mo.jpg" descr="ETizUioXQAEj7Mo.jpg">
              <a:extLst>
                <a:ext uri="{FF2B5EF4-FFF2-40B4-BE49-F238E27FC236}">
                  <a16:creationId xmlns:a16="http://schemas.microsoft.com/office/drawing/2014/main" id="{599CAD0E-5EE7-EF43-98B1-244E3E165535}"/>
                </a:ext>
              </a:extLst>
            </p:cNvPr>
            <p:cNvPicPr>
              <a:picLocks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82976" y="4482353"/>
              <a:ext cx="1356025" cy="1864708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3784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0260-078C-D84C-836A-A69281AF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25E6A"/>
                </a:solidFill>
              </a:rPr>
              <a:t>Staying active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68B4-62EF-0C4B-BCB3-79192E6C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526800"/>
            <a:ext cx="11118851" cy="4311941"/>
          </a:xfrm>
        </p:spPr>
        <p:txBody>
          <a:bodyPr>
            <a:normAutofit/>
          </a:bodyPr>
          <a:lstStyle/>
          <a:p>
            <a:pPr defTabSz="825500" hangingPunct="0">
              <a:lnSpc>
                <a:spcPts val="3520"/>
              </a:lnSpc>
              <a:spcBef>
                <a:spcPts val="0"/>
              </a:spcBef>
            </a:pPr>
            <a:r>
              <a:rPr lang="en-US" sz="2400" dirty="0">
                <a:solidFill>
                  <a:srgbClr val="325E6A"/>
                </a:solidFill>
              </a:rPr>
              <a:t>Get your walking/running shoes on!</a:t>
            </a: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25E6A"/>
                </a:solidFill>
              </a:rPr>
              <a:t>Be creative with your daily ~1 </a:t>
            </a:r>
            <a:r>
              <a:rPr lang="en-US" sz="1800" dirty="0" err="1">
                <a:solidFill>
                  <a:srgbClr val="325E6A"/>
                </a:solidFill>
              </a:rPr>
              <a:t>hr</a:t>
            </a:r>
            <a:r>
              <a:rPr lang="en-US" sz="1800" dirty="0">
                <a:solidFill>
                  <a:srgbClr val="325E6A"/>
                </a:solidFill>
              </a:rPr>
              <a:t> outdoor activity</a:t>
            </a: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  <a:hlinkClick r:id="rId2"/>
              </a:rPr>
              <a:t>Couch to 5K</a:t>
            </a:r>
            <a:r>
              <a:rPr lang="en-US" sz="1900" dirty="0">
                <a:solidFill>
                  <a:srgbClr val="325E6A"/>
                </a:solidFill>
              </a:rPr>
              <a:t>, </a:t>
            </a:r>
            <a:r>
              <a:rPr lang="en-US" sz="1900" dirty="0">
                <a:solidFill>
                  <a:srgbClr val="325E6A"/>
                </a:solidFill>
                <a:hlinkClick r:id="rId3"/>
              </a:rPr>
              <a:t>Virtual runs events</a:t>
            </a:r>
            <a:endParaRPr lang="en-US" sz="19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</a:rPr>
              <a:t>Local walking </a:t>
            </a:r>
            <a:r>
              <a:rPr lang="en-US" sz="1900" dirty="0">
                <a:solidFill>
                  <a:srgbClr val="325E6A"/>
                </a:solidFill>
                <a:hlinkClick r:id="rId4"/>
              </a:rPr>
              <a:t>routes</a:t>
            </a:r>
            <a:endParaRPr lang="en-US" sz="1900" dirty="0">
              <a:solidFill>
                <a:srgbClr val="325E6A"/>
              </a:solidFill>
            </a:endParaRPr>
          </a:p>
          <a:p>
            <a:pPr defTabSz="825500" hangingPunct="0">
              <a:lnSpc>
                <a:spcPts val="3520"/>
              </a:lnSpc>
              <a:spcBef>
                <a:spcPts val="0"/>
              </a:spcBef>
            </a:pPr>
            <a:r>
              <a:rPr lang="en-US" sz="2400" dirty="0">
                <a:solidFill>
                  <a:srgbClr val="325E6A"/>
                </a:solidFill>
              </a:rPr>
              <a:t>Online workouts! </a:t>
            </a: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25E6A"/>
                </a:solidFill>
              </a:rPr>
              <a:t>The Body </a:t>
            </a:r>
            <a:r>
              <a:rPr lang="en-US" sz="1800" dirty="0">
                <a:solidFill>
                  <a:srgbClr val="325E6A"/>
                </a:solidFill>
                <a:hlinkClick r:id="rId5"/>
              </a:rPr>
              <a:t>Coach</a:t>
            </a:r>
            <a:endParaRPr lang="en-US" sz="18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25E6A"/>
                </a:solidFill>
                <a:hlinkClick r:id="rId6"/>
              </a:rPr>
              <a:t>Own Your Goals</a:t>
            </a:r>
            <a:endParaRPr lang="en-US" sz="18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25E6A"/>
                </a:solidFill>
              </a:rPr>
              <a:t>Virtual Cycling – </a:t>
            </a:r>
            <a:r>
              <a:rPr lang="en-US" sz="1800" dirty="0">
                <a:solidFill>
                  <a:srgbClr val="325E6A"/>
                </a:solidFill>
                <a:hlinkClick r:id="rId7"/>
              </a:rPr>
              <a:t>RGT</a:t>
            </a:r>
            <a:r>
              <a:rPr lang="en-US" sz="1800" dirty="0">
                <a:solidFill>
                  <a:srgbClr val="325E6A"/>
                </a:solidFill>
              </a:rPr>
              <a:t>, </a:t>
            </a:r>
            <a:r>
              <a:rPr lang="en-US" sz="1800" dirty="0">
                <a:solidFill>
                  <a:srgbClr val="325E6A"/>
                </a:solidFill>
                <a:hlinkClick r:id="rId8"/>
              </a:rPr>
              <a:t>Sufferfest</a:t>
            </a:r>
            <a:r>
              <a:rPr lang="en-US" sz="1800" dirty="0">
                <a:solidFill>
                  <a:srgbClr val="325E6A"/>
                </a:solidFill>
              </a:rPr>
              <a:t> or </a:t>
            </a:r>
            <a:r>
              <a:rPr lang="en-US" sz="1800" dirty="0">
                <a:solidFill>
                  <a:srgbClr val="325E6A"/>
                </a:solidFill>
                <a:hlinkClick r:id="rId9"/>
              </a:rPr>
              <a:t>Zwift</a:t>
            </a:r>
            <a:endParaRPr lang="en-US" sz="18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352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325E6A"/>
                </a:solidFill>
                <a:hlinkClick r:id="rId10"/>
              </a:rPr>
              <a:t>Down Dog </a:t>
            </a:r>
            <a:r>
              <a:rPr lang="en-US" sz="1800" dirty="0">
                <a:solidFill>
                  <a:srgbClr val="325E6A"/>
                </a:solidFill>
              </a:rPr>
              <a:t>- yoga, HIIT, Barre and 7 min workout &amp; all free until May 1</a:t>
            </a:r>
            <a:r>
              <a:rPr lang="en-US" sz="1800" baseline="30000" dirty="0">
                <a:solidFill>
                  <a:srgbClr val="325E6A"/>
                </a:solidFill>
              </a:rPr>
              <a:t>st</a:t>
            </a:r>
            <a:r>
              <a:rPr lang="en-US" sz="1800" dirty="0">
                <a:solidFill>
                  <a:srgbClr val="325E6A"/>
                </a:solidFill>
              </a:rPr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Participate in physical activity and active relaxation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5B4B92-1760-164A-AB3C-F8D6EB1FDB02}"/>
              </a:ext>
            </a:extLst>
          </p:cNvPr>
          <p:cNvGrpSpPr/>
          <p:nvPr/>
        </p:nvGrpSpPr>
        <p:grpSpPr>
          <a:xfrm>
            <a:off x="8150970" y="2421686"/>
            <a:ext cx="2682935" cy="1538627"/>
            <a:chOff x="3442947" y="5055683"/>
            <a:chExt cx="2682935" cy="153862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C70B0A3-0128-0344-9F36-8EE8F13007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32593" y="5156507"/>
              <a:ext cx="2503642" cy="1327554"/>
            </a:xfrm>
            <a:prstGeom prst="rect">
              <a:avLst/>
            </a:prstGeom>
          </p:spPr>
        </p:pic>
        <p:pic>
          <p:nvPicPr>
            <p:cNvPr id="16" name="ETizUioXQAEj7Mo.jpg" descr="ETizUioXQAEj7Mo.jpg">
              <a:extLst>
                <a:ext uri="{FF2B5EF4-FFF2-40B4-BE49-F238E27FC236}">
                  <a16:creationId xmlns:a16="http://schemas.microsoft.com/office/drawing/2014/main" id="{9A1EC491-52BC-E943-95CB-4E2CAE33CC64}"/>
                </a:ext>
              </a:extLst>
            </p:cNvPr>
            <p:cNvPicPr>
              <a:picLocks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42947" y="5055683"/>
              <a:ext cx="2682935" cy="1538627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158694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2" y="338666"/>
            <a:ext cx="8339139" cy="984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25E6A"/>
                </a:solidFill>
              </a:rPr>
              <a:t>Entertainment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138329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Actively switch off or just be a bit silly!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932" y="1540377"/>
            <a:ext cx="11664949" cy="44379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825500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Bring outside entertainment, inside!</a:t>
            </a:r>
          </a:p>
          <a:p>
            <a:pPr lvl="1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2"/>
              </a:rPr>
              <a:t>National Theatre </a:t>
            </a:r>
            <a:r>
              <a:rPr lang="en-US" sz="1900" dirty="0">
                <a:solidFill>
                  <a:srgbClr val="325E6A"/>
                </a:solidFill>
              </a:rPr>
              <a:t>are showing past productions online for free! </a:t>
            </a:r>
            <a:endParaRPr lang="en-US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3"/>
              </a:rPr>
              <a:t>Ticketmaster</a:t>
            </a:r>
            <a:r>
              <a:rPr lang="en-US" sz="1900" dirty="0">
                <a:solidFill>
                  <a:srgbClr val="325E6A"/>
                </a:solidFill>
              </a:rPr>
              <a:t> - live-stream gigs like </a:t>
            </a:r>
            <a:r>
              <a:rPr lang="en-US" sz="1900" dirty="0">
                <a:solidFill>
                  <a:srgbClr val="325E6A"/>
                </a:solidFill>
                <a:hlinkClick r:id="rId4"/>
              </a:rPr>
              <a:t>Kaleidoscope Orchestra’s </a:t>
            </a:r>
            <a:r>
              <a:rPr lang="en-US" sz="1900" dirty="0">
                <a:solidFill>
                  <a:srgbClr val="325E6A"/>
                </a:solidFill>
              </a:rPr>
              <a:t>lockdown sessions  </a:t>
            </a:r>
          </a:p>
          <a:p>
            <a:pPr lvl="1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</a:rPr>
              <a:t> Comedy </a:t>
            </a:r>
            <a:r>
              <a:rPr lang="mr-IN" sz="1900" dirty="0">
                <a:solidFill>
                  <a:srgbClr val="325E6A"/>
                </a:solidFill>
              </a:rPr>
              <a:t>–</a:t>
            </a:r>
            <a:r>
              <a:rPr lang="en-US" sz="1900" dirty="0">
                <a:solidFill>
                  <a:srgbClr val="325E6A"/>
                </a:solidFill>
              </a:rPr>
              <a:t> </a:t>
            </a:r>
            <a:r>
              <a:rPr lang="en-US" sz="1900" dirty="0" err="1">
                <a:solidFill>
                  <a:srgbClr val="325E6A"/>
                </a:solidFill>
              </a:rPr>
              <a:t>Manc’s</a:t>
            </a:r>
            <a:r>
              <a:rPr lang="en-US" sz="19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5"/>
              </a:rPr>
              <a:t>XS Malarkey</a:t>
            </a:r>
            <a:r>
              <a:rPr lang="en-US" sz="1900" dirty="0">
                <a:solidFill>
                  <a:srgbClr val="325E6A"/>
                </a:solidFill>
              </a:rPr>
              <a:t> &amp; </a:t>
            </a:r>
            <a:r>
              <a:rPr lang="en-US" sz="1900" dirty="0">
                <a:solidFill>
                  <a:srgbClr val="325E6A"/>
                </a:solidFill>
                <a:hlinkClick r:id="rId6"/>
              </a:rPr>
              <a:t>NextUp</a:t>
            </a:r>
            <a:endParaRPr lang="en-US" sz="19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7"/>
              </a:rPr>
              <a:t>Harry Potter World </a:t>
            </a:r>
            <a:endParaRPr lang="en-US" sz="19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2500"/>
              </a:lnSpc>
            </a:pPr>
            <a:endParaRPr lang="en-US" sz="1900" dirty="0">
              <a:solidFill>
                <a:srgbClr val="325E6A"/>
              </a:solidFill>
            </a:endParaRPr>
          </a:p>
          <a:p>
            <a:pPr marL="342900" indent="-342900" defTabSz="825500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Discover the world of podcasts</a:t>
            </a:r>
          </a:p>
          <a:p>
            <a:pPr lvl="1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8"/>
              </a:rPr>
              <a:t>Google podcasts</a:t>
            </a:r>
            <a:r>
              <a:rPr lang="en-US" sz="1900" dirty="0">
                <a:solidFill>
                  <a:srgbClr val="325E6A"/>
                </a:solidFill>
              </a:rPr>
              <a:t>, BBC Sounds, </a:t>
            </a:r>
            <a:r>
              <a:rPr lang="en-US" sz="1900" dirty="0">
                <a:solidFill>
                  <a:srgbClr val="325E6A"/>
                </a:solidFill>
                <a:hlinkClick r:id="rId9"/>
              </a:rPr>
              <a:t>Acast</a:t>
            </a:r>
            <a:endParaRPr lang="en-US" dirty="0">
              <a:solidFill>
                <a:srgbClr val="325E6A"/>
              </a:solidFill>
            </a:endParaRPr>
          </a:p>
          <a:p>
            <a:pPr marL="635000" lvl="1" indent="-177800" defTabSz="825500" hangingPunct="0">
              <a:lnSpc>
                <a:spcPts val="2500"/>
              </a:lnSpc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325E6A"/>
                </a:solidFill>
                <a:hlinkClick r:id="rId10"/>
              </a:rPr>
              <a:t>No Such Thing As A Fish</a:t>
            </a:r>
            <a:r>
              <a:rPr lang="en-US" sz="1900" dirty="0">
                <a:solidFill>
                  <a:srgbClr val="325E6A"/>
                </a:solidFill>
              </a:rPr>
              <a:t>, </a:t>
            </a:r>
            <a:r>
              <a:rPr lang="en-US" sz="1900" dirty="0">
                <a:solidFill>
                  <a:srgbClr val="325E6A"/>
                </a:solidFill>
                <a:hlinkClick r:id="rId11"/>
              </a:rPr>
              <a:t>The Guilty Feminist</a:t>
            </a:r>
            <a:r>
              <a:rPr lang="en-US" sz="1900" dirty="0">
                <a:solidFill>
                  <a:srgbClr val="325E6A"/>
                </a:solidFill>
              </a:rPr>
              <a:t>, </a:t>
            </a:r>
            <a:r>
              <a:rPr lang="en-US" sz="1900" dirty="0">
                <a:solidFill>
                  <a:srgbClr val="325E6A"/>
                </a:solidFill>
                <a:hlinkClick r:id="rId12"/>
              </a:rPr>
              <a:t>Ways To Change The World</a:t>
            </a:r>
            <a:r>
              <a:rPr lang="en-US" sz="1900" dirty="0">
                <a:solidFill>
                  <a:srgbClr val="325E6A"/>
                </a:solidFill>
              </a:rPr>
              <a:t>, </a:t>
            </a:r>
            <a:r>
              <a:rPr lang="en-US" sz="1900" dirty="0">
                <a:solidFill>
                  <a:srgbClr val="325E6A"/>
                </a:solidFill>
                <a:hlinkClick r:id="rId13"/>
              </a:rPr>
              <a:t>How To Fail</a:t>
            </a:r>
            <a:endParaRPr lang="en-US" sz="1900" dirty="0">
              <a:solidFill>
                <a:srgbClr val="325E6A"/>
              </a:solidFill>
            </a:endParaRPr>
          </a:p>
          <a:p>
            <a:pPr lvl="1" defTabSz="825500" hangingPunct="0">
              <a:lnSpc>
                <a:spcPts val="2500"/>
              </a:lnSpc>
            </a:pPr>
            <a:endParaRPr lang="en-US" sz="1900" dirty="0">
              <a:solidFill>
                <a:srgbClr val="325E6A"/>
              </a:solidFill>
            </a:endParaRPr>
          </a:p>
          <a:p>
            <a:pPr marL="352425" lvl="1" indent="-352425" defTabSz="825500" hangingPunct="0">
              <a:lnSpc>
                <a:spcPts val="2000"/>
              </a:lnSpc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Rediscover reading </a:t>
            </a:r>
            <a:r>
              <a:rPr lang="mr-IN" sz="2400" dirty="0">
                <a:solidFill>
                  <a:srgbClr val="325E6A"/>
                </a:solidFill>
              </a:rPr>
              <a:t>–</a:t>
            </a:r>
            <a:r>
              <a:rPr lang="en-US" sz="24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  <a:hlinkClick r:id="rId14"/>
              </a:rPr>
              <a:t>Scribd</a:t>
            </a:r>
            <a:r>
              <a:rPr lang="en-US" sz="1900" dirty="0">
                <a:solidFill>
                  <a:srgbClr val="325E6A"/>
                </a:solidFill>
              </a:rPr>
              <a:t> and </a:t>
            </a:r>
            <a:r>
              <a:rPr lang="en-US" sz="1900" dirty="0">
                <a:solidFill>
                  <a:srgbClr val="325E6A"/>
                </a:solidFill>
                <a:hlinkClick r:id="rId15"/>
              </a:rPr>
              <a:t>Audible</a:t>
            </a:r>
            <a:r>
              <a:rPr lang="en-US" sz="1900" dirty="0">
                <a:solidFill>
                  <a:srgbClr val="325E6A"/>
                </a:solidFill>
              </a:rPr>
              <a:t> are doing 30 day free audiobook trial </a:t>
            </a:r>
          </a:p>
          <a:p>
            <a:pPr marL="352425" lvl="1" indent="-352425" defTabSz="825500" hangingPunct="0">
              <a:lnSpc>
                <a:spcPts val="2000"/>
              </a:lnSpc>
              <a:buFont typeface="Arial"/>
              <a:buChar char="•"/>
            </a:pPr>
            <a:endParaRPr lang="en-US" sz="1000" dirty="0">
              <a:solidFill>
                <a:srgbClr val="325E6A"/>
              </a:solidFill>
            </a:endParaRPr>
          </a:p>
          <a:p>
            <a:pPr marL="352425" lvl="1" indent="-352425" defTabSz="825500" hangingPunct="0">
              <a:lnSpc>
                <a:spcPts val="2000"/>
              </a:lnSpc>
              <a:buFont typeface="Arial"/>
              <a:buChar char="•"/>
            </a:pPr>
            <a:r>
              <a:rPr lang="en-US" sz="2400" dirty="0">
                <a:solidFill>
                  <a:srgbClr val="325E6A"/>
                </a:solidFill>
              </a:rPr>
              <a:t>Break up the day</a:t>
            </a:r>
            <a:r>
              <a:rPr lang="mr-IN" sz="2400" dirty="0">
                <a:solidFill>
                  <a:srgbClr val="325E6A"/>
                </a:solidFill>
              </a:rPr>
              <a:t>–</a:t>
            </a:r>
            <a:r>
              <a:rPr lang="en-US" sz="2400" dirty="0">
                <a:solidFill>
                  <a:srgbClr val="325E6A"/>
                </a:solidFill>
              </a:rPr>
              <a:t> </a:t>
            </a:r>
            <a:r>
              <a:rPr lang="en-US" sz="1900" dirty="0">
                <a:solidFill>
                  <a:srgbClr val="325E6A"/>
                </a:solidFill>
              </a:rPr>
              <a:t>have a 10 min dance/</a:t>
            </a:r>
            <a:r>
              <a:rPr lang="en-US" sz="1900" dirty="0" err="1">
                <a:solidFill>
                  <a:srgbClr val="325E6A"/>
                </a:solidFill>
              </a:rPr>
              <a:t>headbang</a:t>
            </a:r>
            <a:r>
              <a:rPr lang="en-US" sz="1900" dirty="0">
                <a:solidFill>
                  <a:srgbClr val="325E6A"/>
                </a:solidFill>
              </a:rPr>
              <a:t> to some old </a:t>
            </a:r>
            <a:r>
              <a:rPr lang="en-US" sz="1900" dirty="0" err="1">
                <a:solidFill>
                  <a:srgbClr val="325E6A"/>
                </a:solidFill>
              </a:rPr>
              <a:t>favs</a:t>
            </a:r>
            <a:r>
              <a:rPr lang="en-US" sz="1900" dirty="0">
                <a:solidFill>
                  <a:srgbClr val="325E6A"/>
                </a:solidFill>
              </a:rPr>
              <a:t> or put on a “fake club night” in your living room!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236612" y="2710717"/>
            <a:ext cx="2304000" cy="1511999"/>
            <a:chOff x="13963971" y="-2368389"/>
            <a:chExt cx="2304000" cy="1511999"/>
          </a:xfrm>
        </p:grpSpPr>
        <p:pic>
          <p:nvPicPr>
            <p:cNvPr id="11" name="ETizUioXQAEj7Mo.jpg" descr="ETizUioXQAEj7Mo.jpg">
              <a:extLst>
                <a:ext uri="{FF2B5EF4-FFF2-40B4-BE49-F238E27FC236}">
                  <a16:creationId xmlns:a16="http://schemas.microsoft.com/office/drawing/2014/main" id="{79EDC396-0633-3D45-A146-AFD3A8E649ED}"/>
                </a:ext>
              </a:extLst>
            </p:cNvPr>
            <p:cNvPicPr>
              <a:picLocks/>
            </p:cNvPicPr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963971" y="-2368389"/>
              <a:ext cx="2304000" cy="1511999"/>
            </a:xfrm>
            <a:prstGeom prst="rect">
              <a:avLst/>
            </a:prstGeom>
            <a:effectLst/>
          </p:spPr>
        </p:pic>
        <p:pic>
          <p:nvPicPr>
            <p:cNvPr id="13" name="Picture 12" descr="Screenshot 2020-04-06 at 11.58.07.png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069292" y="-2302459"/>
              <a:ext cx="2092208" cy="12882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563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371847"/>
            <a:ext cx="8339139" cy="984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25E6A"/>
                </a:solidFill>
              </a:rPr>
              <a:t>Connect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16F54-05D1-F548-B2B6-93F54A9A7084}"/>
              </a:ext>
            </a:extLst>
          </p:cNvPr>
          <p:cNvSpPr/>
          <p:nvPr/>
        </p:nvSpPr>
        <p:spPr>
          <a:xfrm>
            <a:off x="464021" y="6009186"/>
            <a:ext cx="11257613" cy="461665"/>
          </a:xfrm>
          <a:prstGeom prst="rect">
            <a:avLst/>
          </a:prstGeom>
          <a:solidFill>
            <a:srgbClr val="305F6B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But remember, take a daily break from your devices!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4664" y="1447476"/>
            <a:ext cx="9803118" cy="42883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825500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Check in with work colleagues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2"/>
              </a:rPr>
              <a:t>Zoom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,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3"/>
              </a:rPr>
              <a:t>Slack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. </a:t>
            </a:r>
          </a:p>
          <a:p>
            <a:pPr defTabSz="825500" hangingPunct="0"/>
            <a:endParaRPr lang="en-US" sz="2400" dirty="0">
              <a:solidFill>
                <a:srgbClr val="305E69"/>
              </a:solidFill>
              <a:sym typeface="Helvetica Neue Light"/>
            </a:endParaRPr>
          </a:p>
          <a:p>
            <a:pPr marL="342900" indent="-342900" defTabSz="825500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Connect with the community </a:t>
            </a:r>
          </a:p>
          <a:p>
            <a:pPr marL="788988" indent="-239713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  <a:hlinkClick r:id="rId4"/>
              </a:rPr>
              <a:t>Nextdoor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</a:t>
            </a:r>
            <a:r>
              <a:rPr lang="en-US" sz="1900" dirty="0" err="1">
                <a:solidFill>
                  <a:srgbClr val="305E69"/>
                </a:solidFill>
                <a:sym typeface="Helvetica Neue Light"/>
              </a:rPr>
              <a:t>neighbourhood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hub to establish connections within your local area and offer help to the local community via their Help Map</a:t>
            </a:r>
          </a:p>
          <a:p>
            <a:pPr marL="788988" indent="-239713" defTabSz="825500" hangingPunct="0">
              <a:buFont typeface="Courier New"/>
              <a:buChar char="o"/>
            </a:pPr>
            <a:r>
              <a:rPr lang="en-US" sz="1900" dirty="0">
                <a:solidFill>
                  <a:srgbClr val="305E69"/>
                </a:solidFill>
                <a:sym typeface="Helvetica Neue Light"/>
                <a:hlinkClick r:id="rId5"/>
              </a:rPr>
              <a:t>Lets Day In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online experiences to </a:t>
            </a:r>
            <a:r>
              <a:rPr lang="en-US" sz="1900" dirty="0" err="1">
                <a:solidFill>
                  <a:srgbClr val="305E69"/>
                </a:solidFill>
                <a:sym typeface="Helvetica Neue Light"/>
              </a:rPr>
              <a:t>socialise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including virtual cooking classes, book clubs and themed events.</a:t>
            </a:r>
          </a:p>
          <a:p>
            <a:pPr marL="549275" defTabSz="825500" hangingPunct="0"/>
            <a:endParaRPr lang="en-US" sz="1900" dirty="0">
              <a:solidFill>
                <a:srgbClr val="305E69"/>
              </a:solidFill>
              <a:sym typeface="Helvetica Neue Light"/>
            </a:endParaRPr>
          </a:p>
          <a:p>
            <a:pPr marL="342900" indent="-342900" defTabSz="720725" hangingPunct="0">
              <a:buFont typeface="Arial"/>
              <a:buChar char="•"/>
            </a:pPr>
            <a:r>
              <a:rPr lang="en-US" sz="2400" dirty="0" err="1">
                <a:solidFill>
                  <a:srgbClr val="305E69"/>
                </a:solidFill>
                <a:sym typeface="Helvetica Neue Light"/>
              </a:rPr>
              <a:t>Organise</a:t>
            </a: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 socials with work colleagues and/or friends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virtual happy hour, pub quizzes, film nights, host a virtual cooking/baking event, </a:t>
            </a:r>
            <a:r>
              <a:rPr lang="en-US" sz="1900" dirty="0" err="1">
                <a:solidFill>
                  <a:srgbClr val="305E69"/>
                </a:solidFill>
                <a:sym typeface="Helvetica Neue Light"/>
              </a:rPr>
              <a:t>lipsync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battles!</a:t>
            </a:r>
          </a:p>
          <a:p>
            <a:pPr defTabSz="720725" hangingPunct="0"/>
            <a:endParaRPr lang="en-US" sz="1900" dirty="0">
              <a:solidFill>
                <a:srgbClr val="305E69"/>
              </a:solidFill>
              <a:sym typeface="Helvetica Neue Light"/>
            </a:endParaRPr>
          </a:p>
          <a:p>
            <a:pPr marL="342900" indent="-342900" defTabSz="720725" hangingPunct="0">
              <a:buFont typeface="Arial"/>
              <a:buChar char="•"/>
            </a:pPr>
            <a:r>
              <a:rPr lang="en-US" sz="2400" dirty="0">
                <a:solidFill>
                  <a:srgbClr val="305E69"/>
                </a:solidFill>
                <a:sym typeface="Helvetica Neue Light"/>
              </a:rPr>
              <a:t>Learn how to improve working remotely </a:t>
            </a:r>
            <a:r>
              <a:rPr lang="mr-IN" sz="1900" dirty="0">
                <a:solidFill>
                  <a:srgbClr val="305E69"/>
                </a:solidFill>
                <a:sym typeface="Helvetica Neue Light"/>
              </a:rPr>
              <a:t>–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maintain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6"/>
              </a:rPr>
              <a:t>your mental and physical wellbeing</a:t>
            </a:r>
            <a:r>
              <a:rPr lang="en-US" sz="1900" dirty="0">
                <a:solidFill>
                  <a:srgbClr val="305E69"/>
                </a:solidFill>
                <a:sym typeface="Helvetica Neue Light"/>
              </a:rPr>
              <a:t> when working from home with </a:t>
            </a:r>
            <a:r>
              <a:rPr lang="en-US" sz="1900" dirty="0">
                <a:solidFill>
                  <a:srgbClr val="305E69"/>
                </a:solidFill>
                <a:sym typeface="Helvetica Neue Light"/>
                <a:hlinkClick r:id="rId7"/>
              </a:rPr>
              <a:t>PeoplePlus UK</a:t>
            </a:r>
            <a:endParaRPr lang="en-US" sz="1900" dirty="0">
              <a:solidFill>
                <a:srgbClr val="305E69"/>
              </a:solidFill>
              <a:sym typeface="Helvetica Neue Ligh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8612" y="280857"/>
            <a:ext cx="3802335" cy="2178146"/>
            <a:chOff x="7628610" y="280857"/>
            <a:chExt cx="3802335" cy="217814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89091" y="404872"/>
              <a:ext cx="3641052" cy="1902450"/>
            </a:xfrm>
            <a:prstGeom prst="rect">
              <a:avLst/>
            </a:prstGeom>
          </p:spPr>
        </p:pic>
        <p:pic>
          <p:nvPicPr>
            <p:cNvPr id="8" name="ETizUioXQAEj7Mo.jpg" descr="ETizUioXQAEj7Mo.jpg">
              <a:extLst>
                <a:ext uri="{FF2B5EF4-FFF2-40B4-BE49-F238E27FC236}">
                  <a16:creationId xmlns:a16="http://schemas.microsoft.com/office/drawing/2014/main" id="{79EDC396-0633-3D45-A146-AFD3A8E649ED}"/>
                </a:ext>
              </a:extLst>
            </p:cNvPr>
            <p:cNvPicPr>
              <a:picLocks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8610" y="280857"/>
              <a:ext cx="3802335" cy="2178146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40173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1063</Words>
  <Application>Microsoft Office PowerPoint</Application>
  <PresentationFormat>Widescreen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Courier New</vt:lpstr>
      <vt:lpstr>Helvetica</vt:lpstr>
      <vt:lpstr>Helvetica Neue</vt:lpstr>
      <vt:lpstr>Helvetica Neue Light</vt:lpstr>
      <vt:lpstr>Helvetica Neue Medium</vt:lpstr>
      <vt:lpstr>Tahoma</vt:lpstr>
      <vt:lpstr>ModernPortfolio</vt:lpstr>
      <vt:lpstr>1_ModernPortfolio</vt:lpstr>
      <vt:lpstr>Division of Cancer Sciences Social Responsibility Team</vt:lpstr>
      <vt:lpstr>It’s OK to not be OK</vt:lpstr>
      <vt:lpstr>Your wellbeing is vital – to you and us!</vt:lpstr>
      <vt:lpstr>Your Team</vt:lpstr>
      <vt:lpstr>Nature</vt:lpstr>
      <vt:lpstr>Learning a new skill</vt:lpstr>
      <vt:lpstr>Staying active</vt:lpstr>
      <vt:lpstr>Entertainment </vt:lpstr>
      <vt:lpstr>Connect</vt:lpstr>
      <vt:lpstr>Mindfulness and self-care</vt:lpstr>
      <vt:lpstr>Anticipatory grief </vt:lpstr>
      <vt:lpstr>And remember…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Cancer Sciences</dc:title>
  <dc:creator>Samantha Littler</dc:creator>
  <cp:lastModifiedBy>Suzanne Johnson</cp:lastModifiedBy>
  <cp:revision>95</cp:revision>
  <dcterms:created xsi:type="dcterms:W3CDTF">2020-04-03T11:41:21Z</dcterms:created>
  <dcterms:modified xsi:type="dcterms:W3CDTF">2020-04-17T15:18:45Z</dcterms:modified>
</cp:coreProperties>
</file>