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7"/>
    <p:restoredTop sz="94593"/>
  </p:normalViewPr>
  <p:slideViewPr>
    <p:cSldViewPr snapToGrid="0" snapToObjects="1">
      <p:cViewPr varScale="1">
        <p:scale>
          <a:sx n="96" d="100"/>
          <a:sy n="96" d="100"/>
        </p:scale>
        <p:origin x="20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520D5-AD1E-8142-82F5-0433FDB61D5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1A0BF78-A178-FB4E-9C1D-D2DE5EA62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9D3FE92-8E41-5B4F-A6C3-0081709A6A10}"/>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5" name="Footer Placeholder 4">
            <a:extLst>
              <a:ext uri="{FF2B5EF4-FFF2-40B4-BE49-F238E27FC236}">
                <a16:creationId xmlns:a16="http://schemas.microsoft.com/office/drawing/2014/main" id="{05D319E2-53ED-D449-8AE5-00C5B7613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38CF0-4127-A846-BAFA-8DD9E8EE2A87}"/>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20486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D1D9D-F2E6-8B46-ABB2-6EB6B9D6066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A28D48-9014-F149-AE04-E8D0CAE620B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9619042-9DA8-FB4D-ABEE-B8592FE05F43}"/>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5" name="Footer Placeholder 4">
            <a:extLst>
              <a:ext uri="{FF2B5EF4-FFF2-40B4-BE49-F238E27FC236}">
                <a16:creationId xmlns:a16="http://schemas.microsoft.com/office/drawing/2014/main" id="{A07FCF73-ABD2-8C48-BC4E-AC049332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AA325-35FA-724B-9DA7-8069F2DC5818}"/>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91560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C0E86-B699-1E45-A692-EC3C7690F4F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712ADE5-7DB1-164E-A808-66AF15FAE0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562669-3580-6040-BF1B-BE431D3E16A3}"/>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5" name="Footer Placeholder 4">
            <a:extLst>
              <a:ext uri="{FF2B5EF4-FFF2-40B4-BE49-F238E27FC236}">
                <a16:creationId xmlns:a16="http://schemas.microsoft.com/office/drawing/2014/main" id="{45291014-3CF4-FF4B-BA71-654078364B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70B9E-6ADF-CE4F-A5EB-5283F6DC4879}"/>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99915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4E0F-DFAC-7347-8834-50C2FE6140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D639D5-815E-C842-9375-C64821994C1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D34892-42E9-C44E-9619-E80651A72A23}"/>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5" name="Footer Placeholder 4">
            <a:extLst>
              <a:ext uri="{FF2B5EF4-FFF2-40B4-BE49-F238E27FC236}">
                <a16:creationId xmlns:a16="http://schemas.microsoft.com/office/drawing/2014/main" id="{3499E711-0A8F-DE46-A996-91DC3187B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62174-BAEB-BA4B-BEA4-DA1F46E20202}"/>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182752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E679A-905B-3044-ABA1-7E9EA8318C4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8DB220B-AA8F-9A49-A023-B5E218BCA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BD9A68D-DCBF-3649-964A-F97C8CBBE283}"/>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5" name="Footer Placeholder 4">
            <a:extLst>
              <a:ext uri="{FF2B5EF4-FFF2-40B4-BE49-F238E27FC236}">
                <a16:creationId xmlns:a16="http://schemas.microsoft.com/office/drawing/2014/main" id="{F3F355F6-2833-624F-89F7-481000C45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43CC06-F263-FE4D-A98E-ED54CB6C6012}"/>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67369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006C3-2562-1F4B-A247-52E2CADF040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DD40803-94F3-DA41-851D-B006A7A1496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F065839-8993-5A49-BE02-210C8069EB0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6D0663D-09C9-5741-A003-DE61776E5286}"/>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6" name="Footer Placeholder 5">
            <a:extLst>
              <a:ext uri="{FF2B5EF4-FFF2-40B4-BE49-F238E27FC236}">
                <a16:creationId xmlns:a16="http://schemas.microsoft.com/office/drawing/2014/main" id="{6C0D797E-CE19-7E48-A632-CC753DE05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B4CFD5-AFC4-234B-9311-EDEF1E62FB4A}"/>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6789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95B1-A834-F44C-87B1-6DC68245BB8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C787B2B-A42F-ED49-B45E-93F6F61EE0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E7E5D6A-DAB6-F840-9EFC-4448C25B263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99628A2-625D-8F41-8EBD-59294F598A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B9D621B-151E-9A4F-A104-C90C96DC4E6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733A19A-130B-014F-9BAE-45B68F581CE2}"/>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8" name="Footer Placeholder 7">
            <a:extLst>
              <a:ext uri="{FF2B5EF4-FFF2-40B4-BE49-F238E27FC236}">
                <a16:creationId xmlns:a16="http://schemas.microsoft.com/office/drawing/2014/main" id="{51CFBBCA-3F81-3941-A07E-03D618B8C7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CAC413-3157-BE4D-868F-99F26F1326A2}"/>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98055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79BB-D89B-E94C-A50E-AA7245A788C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8BA2857-1757-6D46-88C2-A6625BA6BB2B}"/>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4" name="Footer Placeholder 3">
            <a:extLst>
              <a:ext uri="{FF2B5EF4-FFF2-40B4-BE49-F238E27FC236}">
                <a16:creationId xmlns:a16="http://schemas.microsoft.com/office/drawing/2014/main" id="{13C36CEA-E7D8-9042-8BBB-776520FB34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DE2729-CF12-D443-B4A1-D69463824C2E}"/>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86936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E16E92-33C5-FA48-B6A7-F6428FBD1F64}"/>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3" name="Footer Placeholder 2">
            <a:extLst>
              <a:ext uri="{FF2B5EF4-FFF2-40B4-BE49-F238E27FC236}">
                <a16:creationId xmlns:a16="http://schemas.microsoft.com/office/drawing/2014/main" id="{2F6FD76B-6FB8-EA42-91A0-E37A1776F9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0FBCE9-C448-EA41-BD0F-ADC9B98800D9}"/>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159852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4F14-F00B-6247-8B62-BFADDA9E3C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C362A80-A25E-2445-9B41-3934C9047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3F8E688-A986-C443-80D0-1DDF1C40A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557067-EEAD-5749-9749-9FCD4ACCB0F0}"/>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6" name="Footer Placeholder 5">
            <a:extLst>
              <a:ext uri="{FF2B5EF4-FFF2-40B4-BE49-F238E27FC236}">
                <a16:creationId xmlns:a16="http://schemas.microsoft.com/office/drawing/2014/main" id="{49E2054A-492C-F342-AE44-14D17CB9F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91C68-5543-3F49-8864-7D2C1B6DF130}"/>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200733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93018-D934-AF4F-9410-F3EB7F9BC9F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86EF3A2-941C-904F-A29C-917C8A399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8DF227-E180-F84D-B30F-C55E72863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59D70C3-3283-9C49-BC8A-1393B11E6436}"/>
              </a:ext>
            </a:extLst>
          </p:cNvPr>
          <p:cNvSpPr>
            <a:spLocks noGrp="1"/>
          </p:cNvSpPr>
          <p:nvPr>
            <p:ph type="dt" sz="half" idx="10"/>
          </p:nvPr>
        </p:nvSpPr>
        <p:spPr/>
        <p:txBody>
          <a:bodyPr/>
          <a:lstStyle/>
          <a:p>
            <a:fld id="{CEF0EB38-8BEA-A747-BB50-1922C747C4C6}" type="datetimeFigureOut">
              <a:rPr lang="en-US" smtClean="0"/>
              <a:t>8/17/23</a:t>
            </a:fld>
            <a:endParaRPr lang="en-US"/>
          </a:p>
        </p:txBody>
      </p:sp>
      <p:sp>
        <p:nvSpPr>
          <p:cNvPr id="6" name="Footer Placeholder 5">
            <a:extLst>
              <a:ext uri="{FF2B5EF4-FFF2-40B4-BE49-F238E27FC236}">
                <a16:creationId xmlns:a16="http://schemas.microsoft.com/office/drawing/2014/main" id="{D85DCB57-7CC3-1042-9E2B-3294AA641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A13A87-EE85-0B49-BAC2-3DE2116B836A}"/>
              </a:ext>
            </a:extLst>
          </p:cNvPr>
          <p:cNvSpPr>
            <a:spLocks noGrp="1"/>
          </p:cNvSpPr>
          <p:nvPr>
            <p:ph type="sldNum" sz="quarter" idx="12"/>
          </p:nvPr>
        </p:nvSpPr>
        <p:spPr/>
        <p:txBody>
          <a:bodyPr/>
          <a:lstStyle/>
          <a:p>
            <a:fld id="{CB5CDABB-1501-EA4C-9164-89DA892406E5}" type="slidenum">
              <a:rPr lang="en-US" smtClean="0"/>
              <a:t>‹#›</a:t>
            </a:fld>
            <a:endParaRPr lang="en-US"/>
          </a:p>
        </p:txBody>
      </p:sp>
    </p:spTree>
    <p:extLst>
      <p:ext uri="{BB962C8B-B14F-4D97-AF65-F5344CB8AC3E}">
        <p14:creationId xmlns:p14="http://schemas.microsoft.com/office/powerpoint/2010/main" val="66356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F9328E-D6D1-1F47-A2A3-4E5492D63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07852DE-B9FC-5045-ACAA-7FD267E03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6C0F1C-AFB7-C645-849C-0E00D42381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0EB38-8BEA-A747-BB50-1922C747C4C6}" type="datetimeFigureOut">
              <a:rPr lang="en-US" smtClean="0"/>
              <a:t>8/17/23</a:t>
            </a:fld>
            <a:endParaRPr lang="en-US"/>
          </a:p>
        </p:txBody>
      </p:sp>
      <p:sp>
        <p:nvSpPr>
          <p:cNvPr id="5" name="Footer Placeholder 4">
            <a:extLst>
              <a:ext uri="{FF2B5EF4-FFF2-40B4-BE49-F238E27FC236}">
                <a16:creationId xmlns:a16="http://schemas.microsoft.com/office/drawing/2014/main" id="{0A4805F6-5AC6-2848-B151-E29A367E3F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A151A4-6EEB-F74A-9ECD-C830AB4234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CDABB-1501-EA4C-9164-89DA892406E5}" type="slidenum">
              <a:rPr lang="en-US" smtClean="0"/>
              <a:t>‹#›</a:t>
            </a:fld>
            <a:endParaRPr lang="en-US"/>
          </a:p>
        </p:txBody>
      </p:sp>
    </p:spTree>
    <p:extLst>
      <p:ext uri="{BB962C8B-B14F-4D97-AF65-F5344CB8AC3E}">
        <p14:creationId xmlns:p14="http://schemas.microsoft.com/office/powerpoint/2010/main" val="433068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471A32-71C0-134B-B34B-45BC02785541}"/>
              </a:ext>
            </a:extLst>
          </p:cNvPr>
          <p:cNvSpPr txBox="1"/>
          <p:nvPr/>
        </p:nvSpPr>
        <p:spPr>
          <a:xfrm>
            <a:off x="4051140" y="439838"/>
            <a:ext cx="345697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t>NIHR funding allocation – 2 years funding per cycle</a:t>
            </a:r>
          </a:p>
        </p:txBody>
      </p:sp>
      <p:sp>
        <p:nvSpPr>
          <p:cNvPr id="6" name="TextBox 5">
            <a:extLst>
              <a:ext uri="{FF2B5EF4-FFF2-40B4-BE49-F238E27FC236}">
                <a16:creationId xmlns:a16="http://schemas.microsoft.com/office/drawing/2014/main" id="{B7576B19-955D-764F-9D4A-B0C5485289CB}"/>
              </a:ext>
            </a:extLst>
          </p:cNvPr>
          <p:cNvSpPr txBox="1"/>
          <p:nvPr/>
        </p:nvSpPr>
        <p:spPr>
          <a:xfrm>
            <a:off x="2637182" y="1469623"/>
            <a:ext cx="667909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t>University/HEE partnership offered specific number of ACL posts. </a:t>
            </a:r>
          </a:p>
          <a:p>
            <a:pPr algn="ctr"/>
            <a:r>
              <a:rPr lang="en-US" dirty="0"/>
              <a:t>Each NIHR-funded post has three GMC specialties associated with it</a:t>
            </a:r>
          </a:p>
        </p:txBody>
      </p:sp>
      <p:sp>
        <p:nvSpPr>
          <p:cNvPr id="7" name="TextBox 6">
            <a:extLst>
              <a:ext uri="{FF2B5EF4-FFF2-40B4-BE49-F238E27FC236}">
                <a16:creationId xmlns:a16="http://schemas.microsoft.com/office/drawing/2014/main" id="{43F48EFE-F857-C442-8CEE-3A358506EC45}"/>
              </a:ext>
            </a:extLst>
          </p:cNvPr>
          <p:cNvSpPr txBox="1"/>
          <p:nvPr/>
        </p:nvSpPr>
        <p:spPr>
          <a:xfrm>
            <a:off x="2729947" y="2499408"/>
            <a:ext cx="649356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t>The agreement with NIHR is that the University will fund an equal number of ACL posts – not restricted to specific specialty</a:t>
            </a:r>
          </a:p>
        </p:txBody>
      </p:sp>
      <p:sp>
        <p:nvSpPr>
          <p:cNvPr id="8" name="TextBox 7">
            <a:extLst>
              <a:ext uri="{FF2B5EF4-FFF2-40B4-BE49-F238E27FC236}">
                <a16:creationId xmlns:a16="http://schemas.microsoft.com/office/drawing/2014/main" id="{F3DAEAB7-457F-1A4D-BA27-EDEB2F0CA5A6}"/>
              </a:ext>
            </a:extLst>
          </p:cNvPr>
          <p:cNvSpPr txBox="1"/>
          <p:nvPr/>
        </p:nvSpPr>
        <p:spPr>
          <a:xfrm>
            <a:off x="878417" y="3712262"/>
            <a:ext cx="5018800" cy="25853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a:t>NIHR Funded Posts</a:t>
            </a:r>
          </a:p>
          <a:p>
            <a:pPr marL="285750" indent="-285750">
              <a:buFont typeface="Arial" panose="020B0604020202020204" pitchFamily="34" charset="0"/>
              <a:buChar char="•"/>
            </a:pPr>
            <a:r>
              <a:rPr lang="en-US" dirty="0"/>
              <a:t>Can only be appointed to one of the three GMC specialties associated with each of the posts</a:t>
            </a:r>
          </a:p>
          <a:p>
            <a:pPr marL="285750" indent="-285750">
              <a:buFont typeface="Arial" panose="020B0604020202020204" pitchFamily="34" charset="0"/>
              <a:buChar char="•"/>
            </a:pPr>
            <a:r>
              <a:rPr lang="en-US" dirty="0"/>
              <a:t>Full (basic) salary funded by NIHR</a:t>
            </a:r>
          </a:p>
          <a:p>
            <a:pPr marL="285750" indent="-285750">
              <a:buFont typeface="Arial" panose="020B0604020202020204" pitchFamily="34" charset="0"/>
              <a:buChar char="•"/>
            </a:pPr>
            <a:r>
              <a:rPr lang="en-US" dirty="0"/>
              <a:t>On call work funded by hospital/GP practice</a:t>
            </a:r>
          </a:p>
          <a:p>
            <a:pPr marL="285750" indent="-285750">
              <a:buFont typeface="Arial" panose="020B0604020202020204" pitchFamily="34" charset="0"/>
              <a:buChar char="•"/>
            </a:pPr>
            <a:r>
              <a:rPr lang="en-US" dirty="0"/>
              <a:t>Post is additional to the number of deanery trainees in the specialty – extra trainee for host hospital</a:t>
            </a:r>
          </a:p>
          <a:p>
            <a:pPr marL="285750" indent="-285750" algn="ctr">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5FF23F0A-02DC-714C-B087-61190EB84BBB}"/>
              </a:ext>
            </a:extLst>
          </p:cNvPr>
          <p:cNvSpPr txBox="1"/>
          <p:nvPr/>
        </p:nvSpPr>
        <p:spPr>
          <a:xfrm>
            <a:off x="6615435" y="3712262"/>
            <a:ext cx="5218755" cy="25853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a:t>Matched Posts</a:t>
            </a:r>
          </a:p>
          <a:p>
            <a:pPr marL="285750" indent="-285750">
              <a:buFont typeface="Arial" panose="020B0604020202020204" pitchFamily="34" charset="0"/>
              <a:buChar char="•"/>
            </a:pPr>
            <a:r>
              <a:rPr lang="en-US" dirty="0"/>
              <a:t>Posts can be appointed to any specialty able to offer the appropriate training environment</a:t>
            </a:r>
          </a:p>
          <a:p>
            <a:pPr marL="285750" indent="-285750">
              <a:buFont typeface="Arial" panose="020B0604020202020204" pitchFamily="34" charset="0"/>
              <a:buChar char="•"/>
            </a:pPr>
            <a:r>
              <a:rPr lang="en-US" dirty="0"/>
              <a:t>Academic salary (50% of basic) funded by Faculty</a:t>
            </a:r>
          </a:p>
          <a:p>
            <a:pPr marL="285750" indent="-285750">
              <a:buFont typeface="Arial" panose="020B0604020202020204" pitchFamily="34" charset="0"/>
              <a:buChar char="•"/>
            </a:pPr>
            <a:r>
              <a:rPr lang="en-US" dirty="0"/>
              <a:t>Clinical salary (50% basic, plus on call) funded by host hospital/GP practice</a:t>
            </a:r>
          </a:p>
          <a:p>
            <a:pPr marL="285750" indent="-285750">
              <a:buFont typeface="Arial" panose="020B0604020202020204" pitchFamily="34" charset="0"/>
              <a:buChar char="•"/>
            </a:pPr>
            <a:r>
              <a:rPr lang="en-US" dirty="0"/>
              <a:t>Post is additional to the number of deanery trainees in the specialty - extra trainee for host hospital</a:t>
            </a:r>
          </a:p>
        </p:txBody>
      </p:sp>
    </p:spTree>
    <p:extLst>
      <p:ext uri="{BB962C8B-B14F-4D97-AF65-F5344CB8AC3E}">
        <p14:creationId xmlns:p14="http://schemas.microsoft.com/office/powerpoint/2010/main" val="92505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88233-5556-6A4C-B981-9DA425E8F16C}"/>
              </a:ext>
            </a:extLst>
          </p:cNvPr>
          <p:cNvSpPr>
            <a:spLocks noGrp="1"/>
          </p:cNvSpPr>
          <p:nvPr>
            <p:ph type="title"/>
          </p:nvPr>
        </p:nvSpPr>
        <p:spPr/>
        <p:txBody>
          <a:bodyPr/>
          <a:lstStyle/>
          <a:p>
            <a:r>
              <a:rPr lang="en-US" dirty="0"/>
              <a:t>Important considerations</a:t>
            </a:r>
          </a:p>
        </p:txBody>
      </p:sp>
      <p:sp>
        <p:nvSpPr>
          <p:cNvPr id="3" name="Content Placeholder 2">
            <a:extLst>
              <a:ext uri="{FF2B5EF4-FFF2-40B4-BE49-F238E27FC236}">
                <a16:creationId xmlns:a16="http://schemas.microsoft.com/office/drawing/2014/main" id="{CB4F8190-B1A0-4D4E-B45B-A2E8B4E1EF9D}"/>
              </a:ext>
            </a:extLst>
          </p:cNvPr>
          <p:cNvSpPr>
            <a:spLocks noGrp="1"/>
          </p:cNvSpPr>
          <p:nvPr>
            <p:ph idx="1"/>
          </p:nvPr>
        </p:nvSpPr>
        <p:spPr>
          <a:xfrm>
            <a:off x="308113" y="1520825"/>
            <a:ext cx="11539330" cy="4972050"/>
          </a:xfrm>
        </p:spPr>
        <p:txBody>
          <a:bodyPr>
            <a:normAutofit fontScale="92500" lnSpcReduction="20000"/>
          </a:bodyPr>
          <a:lstStyle/>
          <a:p>
            <a:pPr>
              <a:lnSpc>
                <a:spcPct val="140000"/>
              </a:lnSpc>
              <a:spcBef>
                <a:spcPts val="400"/>
              </a:spcBef>
              <a:spcAft>
                <a:spcPts val="600"/>
              </a:spcAft>
            </a:pPr>
            <a:r>
              <a:rPr lang="en-US" sz="1600" dirty="0"/>
              <a:t>The ethos of the ICAT </a:t>
            </a:r>
            <a:r>
              <a:rPr lang="en-US" sz="1600" dirty="0" err="1"/>
              <a:t>programme</a:t>
            </a:r>
            <a:r>
              <a:rPr lang="en-US" sz="1600" dirty="0"/>
              <a:t> is to offer clinical academic training opportunities to high quality clinical academics (regardless of specialty) who will be competitive for external fellowships and an likely to be successful in an independent clinical academic career. </a:t>
            </a:r>
          </a:p>
          <a:p>
            <a:pPr>
              <a:lnSpc>
                <a:spcPct val="140000"/>
              </a:lnSpc>
              <a:spcBef>
                <a:spcPts val="400"/>
              </a:spcBef>
              <a:spcAft>
                <a:spcPts val="600"/>
              </a:spcAft>
            </a:pPr>
            <a:r>
              <a:rPr lang="en-US" sz="1600" dirty="0"/>
              <a:t>There must be an appropriate training (clinical and academic) environment for the trainee</a:t>
            </a:r>
          </a:p>
          <a:p>
            <a:pPr>
              <a:lnSpc>
                <a:spcPct val="140000"/>
              </a:lnSpc>
              <a:spcBef>
                <a:spcPts val="400"/>
              </a:spcBef>
              <a:spcAft>
                <a:spcPts val="600"/>
              </a:spcAft>
            </a:pPr>
            <a:r>
              <a:rPr lang="en-US" sz="1600" dirty="0"/>
              <a:t>The specialty allocation (3 per post) for each NIHR funded post is determined before each 2 year funding cycle and is not negotiable with NIHR</a:t>
            </a:r>
          </a:p>
          <a:p>
            <a:pPr>
              <a:lnSpc>
                <a:spcPct val="140000"/>
              </a:lnSpc>
              <a:spcBef>
                <a:spcPts val="400"/>
              </a:spcBef>
              <a:spcAft>
                <a:spcPts val="600"/>
              </a:spcAft>
            </a:pPr>
            <a:r>
              <a:rPr lang="en-US" sz="1600" dirty="0"/>
              <a:t>There are three rounds of applications per year – where possible trainees will be appointed to NIHR posts in the early rounds to ensure all funding is used</a:t>
            </a:r>
          </a:p>
          <a:p>
            <a:pPr>
              <a:lnSpc>
                <a:spcPct val="140000"/>
              </a:lnSpc>
              <a:spcBef>
                <a:spcPts val="400"/>
              </a:spcBef>
              <a:spcAft>
                <a:spcPts val="600"/>
              </a:spcAft>
            </a:pPr>
            <a:r>
              <a:rPr lang="en-US" sz="1600" dirty="0"/>
              <a:t>If there is more than one trainee interviewed (and considered appointable) in direct competition for an NIHR post (because of specialty), the higher ranked candidate will usually be offered the NIHR funded post - unless there are specific circumstances where local funding is already in place for a matched post</a:t>
            </a:r>
          </a:p>
          <a:p>
            <a:pPr>
              <a:lnSpc>
                <a:spcPct val="140000"/>
              </a:lnSpc>
              <a:spcBef>
                <a:spcPts val="400"/>
              </a:spcBef>
              <a:spcAft>
                <a:spcPts val="600"/>
              </a:spcAft>
            </a:pPr>
            <a:r>
              <a:rPr lang="en-US" sz="1600" dirty="0"/>
              <a:t>It is not possible to predict in advance which combination of specialties will apply for posts in a given funding round.</a:t>
            </a:r>
          </a:p>
          <a:p>
            <a:pPr>
              <a:lnSpc>
                <a:spcPct val="140000"/>
              </a:lnSpc>
              <a:spcBef>
                <a:spcPts val="400"/>
              </a:spcBef>
              <a:spcAft>
                <a:spcPts val="600"/>
              </a:spcAft>
            </a:pPr>
            <a:r>
              <a:rPr lang="en-US" sz="1600" dirty="0"/>
              <a:t>All trainees are encouraged to discuss ACL posts with the ICAT ACL lead, their TPD and APL prior to application. These discussions should include consideration of matched funding such that the relevant clinical departments can be alerted to this possibility in advance. There is only a very short window between the application and interview to discuss funding and therefore appointment decisions are based on the trainee, not whether there has been prior agreement on funding.</a:t>
            </a:r>
          </a:p>
        </p:txBody>
      </p:sp>
    </p:spTree>
    <p:extLst>
      <p:ext uri="{BB962C8B-B14F-4D97-AF65-F5344CB8AC3E}">
        <p14:creationId xmlns:p14="http://schemas.microsoft.com/office/powerpoint/2010/main" val="3784655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TotalTime>
  <Words>441</Words>
  <Application>Microsoft Macintosh PowerPoint</Application>
  <PresentationFormat>Widescreen</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Important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Myers Jenny (R0A) Manchester University NHS FT</dc:creator>
  <cp:lastModifiedBy>Myers Jenny (R0A) Manchester University NHS FT</cp:lastModifiedBy>
  <cp:revision>1</cp:revision>
  <dcterms:created xsi:type="dcterms:W3CDTF">2023-08-17T09:28:02Z</dcterms:created>
  <dcterms:modified xsi:type="dcterms:W3CDTF">2023-08-17T21:38:46Z</dcterms:modified>
</cp:coreProperties>
</file>