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32" r:id="rId2"/>
    <p:sldId id="257" r:id="rId3"/>
    <p:sldId id="415" r:id="rId4"/>
    <p:sldId id="467" r:id="rId5"/>
    <p:sldId id="476" r:id="rId6"/>
    <p:sldId id="477" r:id="rId7"/>
    <p:sldId id="414" r:id="rId8"/>
    <p:sldId id="468" r:id="rId9"/>
    <p:sldId id="475" r:id="rId10"/>
    <p:sldId id="469" r:id="rId11"/>
    <p:sldId id="470" r:id="rId12"/>
    <p:sldId id="471" r:id="rId13"/>
    <p:sldId id="482" r:id="rId14"/>
    <p:sldId id="481" r:id="rId15"/>
    <p:sldId id="472" r:id="rId16"/>
    <p:sldId id="479" r:id="rId17"/>
    <p:sldId id="483" r:id="rId18"/>
    <p:sldId id="484" r:id="rId19"/>
    <p:sldId id="485" r:id="rId20"/>
    <p:sldId id="473" r:id="rId21"/>
    <p:sldId id="478" r:id="rId22"/>
    <p:sldId id="474" r:id="rId23"/>
    <p:sldId id="480" r:id="rId24"/>
    <p:sldId id="486" r:id="rId25"/>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E3A229-E9AA-AFC7-E184-E51C77F01A83}" name="maisie.tomlinson@manchester.ac.uk" initials="ma" userId="S::urn:spo:guest#maisie.tomlinson@manchester.ac.uk::" providerId="AD"/>
  <p188:author id="{72AC40EC-093E-6357-484D-A53CF5B2139A}" name="Richard Chinn" initials="RC" userId="S::k1927068@kcl.ac.uk::d76070b2-ea5c-4476-ab90-e8b39733ad5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AC348A-CB1E-4F43-8B90-B017313BEC50}" v="1" dt="2026-02-26T16:37:42.4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56" d="100"/>
          <a:sy n="56" d="100"/>
        </p:scale>
        <p:origin x="312"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8B12FE-34AA-4049-992E-95F264D69166}" type="datetimeFigureOut">
              <a:rPr lang="en-GB" smtClean="0"/>
              <a:t>23/03/2026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E0F987-5DE7-440F-8C34-5BF3DC21989A}" type="slidenum">
              <a:rPr lang="en-GB" smtClean="0"/>
              <a:t>‹#›</a:t>
            </a:fld>
            <a:endParaRPr lang="en-GB"/>
          </a:p>
        </p:txBody>
      </p:sp>
    </p:spTree>
    <p:extLst>
      <p:ext uri="{BB962C8B-B14F-4D97-AF65-F5344CB8AC3E}">
        <p14:creationId xmlns:p14="http://schemas.microsoft.com/office/powerpoint/2010/main" val="295302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0DDE268-375C-4587-B16C-2905C0DD9C05}" type="slidenum">
              <a:rPr lang="en-GB" smtClean="0"/>
              <a:t>1</a:t>
            </a:fld>
            <a:endParaRPr lang="en-GB"/>
          </a:p>
        </p:txBody>
      </p:sp>
    </p:spTree>
    <p:extLst>
      <p:ext uri="{BB962C8B-B14F-4D97-AF65-F5344CB8AC3E}">
        <p14:creationId xmlns:p14="http://schemas.microsoft.com/office/powerpoint/2010/main" val="120427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E0F987-5DE7-440F-8C34-5BF3DC21989A}" type="slidenum">
              <a:rPr lang="en-GB" smtClean="0"/>
              <a:t>2</a:t>
            </a:fld>
            <a:endParaRPr lang="en-GB"/>
          </a:p>
        </p:txBody>
      </p:sp>
    </p:spTree>
    <p:extLst>
      <p:ext uri="{BB962C8B-B14F-4D97-AF65-F5344CB8AC3E}">
        <p14:creationId xmlns:p14="http://schemas.microsoft.com/office/powerpoint/2010/main" val="1046754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30 mins </a:t>
            </a:r>
          </a:p>
          <a:p>
            <a:endParaRPr lang="en-GB" dirty="0"/>
          </a:p>
        </p:txBody>
      </p:sp>
      <p:sp>
        <p:nvSpPr>
          <p:cNvPr id="4" name="Slide Number Placeholder 3"/>
          <p:cNvSpPr>
            <a:spLocks noGrp="1"/>
          </p:cNvSpPr>
          <p:nvPr>
            <p:ph type="sldNum" sz="quarter" idx="5"/>
          </p:nvPr>
        </p:nvSpPr>
        <p:spPr/>
        <p:txBody>
          <a:bodyPr/>
          <a:lstStyle/>
          <a:p>
            <a:fld id="{D0E0F987-5DE7-440F-8C34-5BF3DC21989A}" type="slidenum">
              <a:rPr lang="en-GB" smtClean="0"/>
              <a:t>3</a:t>
            </a:fld>
            <a:endParaRPr lang="en-GB"/>
          </a:p>
        </p:txBody>
      </p:sp>
    </p:spTree>
    <p:extLst>
      <p:ext uri="{BB962C8B-B14F-4D97-AF65-F5344CB8AC3E}">
        <p14:creationId xmlns:p14="http://schemas.microsoft.com/office/powerpoint/2010/main" val="2992082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15 mins</a:t>
            </a:r>
          </a:p>
        </p:txBody>
      </p:sp>
      <p:sp>
        <p:nvSpPr>
          <p:cNvPr id="4" name="Slide Number Placeholder 3"/>
          <p:cNvSpPr>
            <a:spLocks noGrp="1"/>
          </p:cNvSpPr>
          <p:nvPr>
            <p:ph type="sldNum" sz="quarter" idx="5"/>
          </p:nvPr>
        </p:nvSpPr>
        <p:spPr/>
        <p:txBody>
          <a:bodyPr/>
          <a:lstStyle/>
          <a:p>
            <a:fld id="{D0E0F987-5DE7-440F-8C34-5BF3DC21989A}" type="slidenum">
              <a:rPr lang="en-GB" smtClean="0"/>
              <a:t>4</a:t>
            </a:fld>
            <a:endParaRPr lang="en-GB"/>
          </a:p>
        </p:txBody>
      </p:sp>
    </p:spTree>
    <p:extLst>
      <p:ext uri="{BB962C8B-B14F-4D97-AF65-F5344CB8AC3E}">
        <p14:creationId xmlns:p14="http://schemas.microsoft.com/office/powerpoint/2010/main" val="629661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5 mins m</a:t>
            </a:r>
          </a:p>
        </p:txBody>
      </p:sp>
      <p:sp>
        <p:nvSpPr>
          <p:cNvPr id="4" name="Slide Number Placeholder 3"/>
          <p:cNvSpPr>
            <a:spLocks noGrp="1"/>
          </p:cNvSpPr>
          <p:nvPr>
            <p:ph type="sldNum" sz="quarter" idx="5"/>
          </p:nvPr>
        </p:nvSpPr>
        <p:spPr/>
        <p:txBody>
          <a:bodyPr/>
          <a:lstStyle/>
          <a:p>
            <a:fld id="{D0E0F987-5DE7-440F-8C34-5BF3DC21989A}" type="slidenum">
              <a:rPr lang="en-GB" smtClean="0"/>
              <a:t>11</a:t>
            </a:fld>
            <a:endParaRPr lang="en-GB"/>
          </a:p>
        </p:txBody>
      </p:sp>
    </p:spTree>
    <p:extLst>
      <p:ext uri="{BB962C8B-B14F-4D97-AF65-F5344CB8AC3E}">
        <p14:creationId xmlns:p14="http://schemas.microsoft.com/office/powerpoint/2010/main" val="1739054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30 mins</a:t>
            </a:r>
          </a:p>
        </p:txBody>
      </p:sp>
      <p:sp>
        <p:nvSpPr>
          <p:cNvPr id="4" name="Slide Number Placeholder 3"/>
          <p:cNvSpPr>
            <a:spLocks noGrp="1"/>
          </p:cNvSpPr>
          <p:nvPr>
            <p:ph type="sldNum" sz="quarter" idx="5"/>
          </p:nvPr>
        </p:nvSpPr>
        <p:spPr/>
        <p:txBody>
          <a:bodyPr/>
          <a:lstStyle/>
          <a:p>
            <a:fld id="{D0E0F987-5DE7-440F-8C34-5BF3DC21989A}" type="slidenum">
              <a:rPr lang="en-GB" smtClean="0"/>
              <a:t>12</a:t>
            </a:fld>
            <a:endParaRPr lang="en-GB"/>
          </a:p>
        </p:txBody>
      </p:sp>
    </p:spTree>
    <p:extLst>
      <p:ext uri="{BB962C8B-B14F-4D97-AF65-F5344CB8AC3E}">
        <p14:creationId xmlns:p14="http://schemas.microsoft.com/office/powerpoint/2010/main" val="3601853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5mins</a:t>
            </a:r>
          </a:p>
        </p:txBody>
      </p:sp>
      <p:sp>
        <p:nvSpPr>
          <p:cNvPr id="4" name="Slide Number Placeholder 3"/>
          <p:cNvSpPr>
            <a:spLocks noGrp="1"/>
          </p:cNvSpPr>
          <p:nvPr>
            <p:ph type="sldNum" sz="quarter" idx="5"/>
          </p:nvPr>
        </p:nvSpPr>
        <p:spPr/>
        <p:txBody>
          <a:bodyPr/>
          <a:lstStyle/>
          <a:p>
            <a:fld id="{D0E0F987-5DE7-440F-8C34-5BF3DC21989A}" type="slidenum">
              <a:rPr lang="en-GB" smtClean="0"/>
              <a:t>14</a:t>
            </a:fld>
            <a:endParaRPr lang="en-GB"/>
          </a:p>
        </p:txBody>
      </p:sp>
    </p:spTree>
    <p:extLst>
      <p:ext uri="{BB962C8B-B14F-4D97-AF65-F5344CB8AC3E}">
        <p14:creationId xmlns:p14="http://schemas.microsoft.com/office/powerpoint/2010/main" val="4150224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20 </a:t>
            </a:r>
            <a:r>
              <a:rPr lang="en-GB" dirty="0"/>
              <a:t>mins</a:t>
            </a:r>
          </a:p>
        </p:txBody>
      </p:sp>
      <p:sp>
        <p:nvSpPr>
          <p:cNvPr id="4" name="Slide Number Placeholder 3"/>
          <p:cNvSpPr>
            <a:spLocks noGrp="1"/>
          </p:cNvSpPr>
          <p:nvPr>
            <p:ph type="sldNum" sz="quarter" idx="5"/>
          </p:nvPr>
        </p:nvSpPr>
        <p:spPr/>
        <p:txBody>
          <a:bodyPr/>
          <a:lstStyle/>
          <a:p>
            <a:fld id="{D0E0F987-5DE7-440F-8C34-5BF3DC21989A}" type="slidenum">
              <a:rPr lang="en-GB" smtClean="0"/>
              <a:t>15</a:t>
            </a:fld>
            <a:endParaRPr lang="en-GB"/>
          </a:p>
        </p:txBody>
      </p:sp>
    </p:spTree>
    <p:extLst>
      <p:ext uri="{BB962C8B-B14F-4D97-AF65-F5344CB8AC3E}">
        <p14:creationId xmlns:p14="http://schemas.microsoft.com/office/powerpoint/2010/main" val="3216814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5 mins</a:t>
            </a:r>
          </a:p>
        </p:txBody>
      </p:sp>
      <p:sp>
        <p:nvSpPr>
          <p:cNvPr id="4" name="Slide Number Placeholder 3"/>
          <p:cNvSpPr>
            <a:spLocks noGrp="1"/>
          </p:cNvSpPr>
          <p:nvPr>
            <p:ph type="sldNum" sz="quarter" idx="5"/>
          </p:nvPr>
        </p:nvSpPr>
        <p:spPr/>
        <p:txBody>
          <a:bodyPr/>
          <a:lstStyle/>
          <a:p>
            <a:fld id="{D0E0F987-5DE7-440F-8C34-5BF3DC21989A}" type="slidenum">
              <a:rPr lang="en-GB" smtClean="0"/>
              <a:t>16</a:t>
            </a:fld>
            <a:endParaRPr lang="en-GB"/>
          </a:p>
        </p:txBody>
      </p:sp>
    </p:spTree>
    <p:extLst>
      <p:ext uri="{BB962C8B-B14F-4D97-AF65-F5344CB8AC3E}">
        <p14:creationId xmlns:p14="http://schemas.microsoft.com/office/powerpoint/2010/main" val="978419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10mins for 71,2,3,</a:t>
            </a:r>
          </a:p>
        </p:txBody>
      </p:sp>
      <p:sp>
        <p:nvSpPr>
          <p:cNvPr id="4" name="Slide Number Placeholder 3"/>
          <p:cNvSpPr>
            <a:spLocks noGrp="1"/>
          </p:cNvSpPr>
          <p:nvPr>
            <p:ph type="sldNum" sz="quarter" idx="5"/>
          </p:nvPr>
        </p:nvSpPr>
        <p:spPr/>
        <p:txBody>
          <a:bodyPr/>
          <a:lstStyle/>
          <a:p>
            <a:fld id="{D0E0F987-5DE7-440F-8C34-5BF3DC21989A}" type="slidenum">
              <a:rPr lang="en-GB" smtClean="0"/>
              <a:t>17</a:t>
            </a:fld>
            <a:endParaRPr lang="en-GB"/>
          </a:p>
        </p:txBody>
      </p:sp>
    </p:spTree>
    <p:extLst>
      <p:ext uri="{BB962C8B-B14F-4D97-AF65-F5344CB8AC3E}">
        <p14:creationId xmlns:p14="http://schemas.microsoft.com/office/powerpoint/2010/main" val="1357791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15 mins</a:t>
            </a:r>
          </a:p>
        </p:txBody>
      </p:sp>
      <p:sp>
        <p:nvSpPr>
          <p:cNvPr id="4" name="Slide Number Placeholder 3"/>
          <p:cNvSpPr>
            <a:spLocks noGrp="1"/>
          </p:cNvSpPr>
          <p:nvPr>
            <p:ph type="sldNum" sz="quarter" idx="5"/>
          </p:nvPr>
        </p:nvSpPr>
        <p:spPr/>
        <p:txBody>
          <a:bodyPr/>
          <a:lstStyle/>
          <a:p>
            <a:fld id="{D0E0F987-5DE7-440F-8C34-5BF3DC21989A}" type="slidenum">
              <a:rPr lang="en-GB" smtClean="0"/>
              <a:t>20</a:t>
            </a:fld>
            <a:endParaRPr lang="en-GB"/>
          </a:p>
        </p:txBody>
      </p:sp>
    </p:spTree>
    <p:extLst>
      <p:ext uri="{BB962C8B-B14F-4D97-AF65-F5344CB8AC3E}">
        <p14:creationId xmlns:p14="http://schemas.microsoft.com/office/powerpoint/2010/main" val="2142538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10 mins + fb</a:t>
            </a:r>
          </a:p>
        </p:txBody>
      </p:sp>
      <p:sp>
        <p:nvSpPr>
          <p:cNvPr id="4" name="Slide Number Placeholder 3"/>
          <p:cNvSpPr>
            <a:spLocks noGrp="1"/>
          </p:cNvSpPr>
          <p:nvPr>
            <p:ph type="sldNum" sz="quarter" idx="5"/>
          </p:nvPr>
        </p:nvSpPr>
        <p:spPr/>
        <p:txBody>
          <a:bodyPr/>
          <a:lstStyle/>
          <a:p>
            <a:fld id="{D0E0F987-5DE7-440F-8C34-5BF3DC21989A}" type="slidenum">
              <a:rPr lang="en-GB" smtClean="0"/>
              <a:t>22</a:t>
            </a:fld>
            <a:endParaRPr lang="en-GB"/>
          </a:p>
        </p:txBody>
      </p:sp>
    </p:spTree>
    <p:extLst>
      <p:ext uri="{BB962C8B-B14F-4D97-AF65-F5344CB8AC3E}">
        <p14:creationId xmlns:p14="http://schemas.microsoft.com/office/powerpoint/2010/main" val="1210144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E6748-064A-4997-3681-CE1DAC01E2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E296010-0990-CF26-3F95-CC2000839F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8B7CED-5E14-D615-E23D-9321AD580529}"/>
              </a:ext>
            </a:extLst>
          </p:cNvPr>
          <p:cNvSpPr>
            <a:spLocks noGrp="1"/>
          </p:cNvSpPr>
          <p:nvPr>
            <p:ph type="dt" sz="half" idx="10"/>
          </p:nvPr>
        </p:nvSpPr>
        <p:spPr/>
        <p:txBody>
          <a:bodyPr/>
          <a:lstStyle/>
          <a:p>
            <a:fld id="{B1C74E7B-BE82-4F66-8C49-0B94D5033F03}" type="datetimeFigureOut">
              <a:rPr lang="en-GB" smtClean="0"/>
              <a:t>23/03/2026</a:t>
            </a:fld>
            <a:endParaRPr lang="en-GB"/>
          </a:p>
        </p:txBody>
      </p:sp>
      <p:sp>
        <p:nvSpPr>
          <p:cNvPr id="5" name="Footer Placeholder 4">
            <a:extLst>
              <a:ext uri="{FF2B5EF4-FFF2-40B4-BE49-F238E27FC236}">
                <a16:creationId xmlns:a16="http://schemas.microsoft.com/office/drawing/2014/main" id="{731996BF-3703-4CCF-7998-BB7013216E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7F6E44-4B5A-ECA7-CE82-878003EA03C0}"/>
              </a:ext>
            </a:extLst>
          </p:cNvPr>
          <p:cNvSpPr>
            <a:spLocks noGrp="1"/>
          </p:cNvSpPr>
          <p:nvPr>
            <p:ph type="sldNum" sz="quarter" idx="12"/>
          </p:nvPr>
        </p:nvSpPr>
        <p:spPr/>
        <p:txBody>
          <a:bodyPr/>
          <a:lstStyle/>
          <a:p>
            <a:fld id="{7436C9B1-65A2-4004-8B2B-22FCBD470AD4}" type="slidenum">
              <a:rPr lang="en-GB" smtClean="0"/>
              <a:t>‹#›</a:t>
            </a:fld>
            <a:endParaRPr lang="en-GB"/>
          </a:p>
        </p:txBody>
      </p:sp>
    </p:spTree>
    <p:extLst>
      <p:ext uri="{BB962C8B-B14F-4D97-AF65-F5344CB8AC3E}">
        <p14:creationId xmlns:p14="http://schemas.microsoft.com/office/powerpoint/2010/main" val="11054378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8302B-5987-556A-AC2C-34DC93B4D30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E6F8A4-BBDF-3506-E94E-541EB4C669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C35BDA-47D5-329C-3246-E60459B8A6AF}"/>
              </a:ext>
            </a:extLst>
          </p:cNvPr>
          <p:cNvSpPr>
            <a:spLocks noGrp="1"/>
          </p:cNvSpPr>
          <p:nvPr>
            <p:ph type="dt" sz="half" idx="10"/>
          </p:nvPr>
        </p:nvSpPr>
        <p:spPr/>
        <p:txBody>
          <a:bodyPr/>
          <a:lstStyle/>
          <a:p>
            <a:fld id="{B1C74E7B-BE82-4F66-8C49-0B94D5033F03}" type="datetimeFigureOut">
              <a:rPr lang="en-GB" smtClean="0"/>
              <a:t>23/03/2026</a:t>
            </a:fld>
            <a:endParaRPr lang="en-GB"/>
          </a:p>
        </p:txBody>
      </p:sp>
      <p:sp>
        <p:nvSpPr>
          <p:cNvPr id="5" name="Footer Placeholder 4">
            <a:extLst>
              <a:ext uri="{FF2B5EF4-FFF2-40B4-BE49-F238E27FC236}">
                <a16:creationId xmlns:a16="http://schemas.microsoft.com/office/drawing/2014/main" id="{4C80DF41-9E26-EC90-9AD1-4B9D432F9C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43270B-09A5-9469-D565-20756826EFA3}"/>
              </a:ext>
            </a:extLst>
          </p:cNvPr>
          <p:cNvSpPr>
            <a:spLocks noGrp="1"/>
          </p:cNvSpPr>
          <p:nvPr>
            <p:ph type="sldNum" sz="quarter" idx="12"/>
          </p:nvPr>
        </p:nvSpPr>
        <p:spPr/>
        <p:txBody>
          <a:bodyPr/>
          <a:lstStyle/>
          <a:p>
            <a:fld id="{7436C9B1-65A2-4004-8B2B-22FCBD470AD4}" type="slidenum">
              <a:rPr lang="en-GB" smtClean="0"/>
              <a:t>‹#›</a:t>
            </a:fld>
            <a:endParaRPr lang="en-GB"/>
          </a:p>
        </p:txBody>
      </p:sp>
    </p:spTree>
    <p:extLst>
      <p:ext uri="{BB962C8B-B14F-4D97-AF65-F5344CB8AC3E}">
        <p14:creationId xmlns:p14="http://schemas.microsoft.com/office/powerpoint/2010/main" val="13474136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7582F-61F7-B295-59DF-CDDCD02856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F403661-02C1-FD98-EB08-57431D30065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D7D829-1B31-D26E-3BF7-5CF9BD783673}"/>
              </a:ext>
            </a:extLst>
          </p:cNvPr>
          <p:cNvSpPr>
            <a:spLocks noGrp="1"/>
          </p:cNvSpPr>
          <p:nvPr>
            <p:ph type="dt" sz="half" idx="10"/>
          </p:nvPr>
        </p:nvSpPr>
        <p:spPr/>
        <p:txBody>
          <a:bodyPr/>
          <a:lstStyle/>
          <a:p>
            <a:fld id="{B1C74E7B-BE82-4F66-8C49-0B94D5033F03}" type="datetimeFigureOut">
              <a:rPr lang="en-GB" smtClean="0"/>
              <a:t>23/03/2026</a:t>
            </a:fld>
            <a:endParaRPr lang="en-GB"/>
          </a:p>
        </p:txBody>
      </p:sp>
      <p:sp>
        <p:nvSpPr>
          <p:cNvPr id="5" name="Footer Placeholder 4">
            <a:extLst>
              <a:ext uri="{FF2B5EF4-FFF2-40B4-BE49-F238E27FC236}">
                <a16:creationId xmlns:a16="http://schemas.microsoft.com/office/drawing/2014/main" id="{91B203EF-25D3-E643-72A7-C98C93D2E4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B27A6F-FD59-D457-B39D-D23F59933341}"/>
              </a:ext>
            </a:extLst>
          </p:cNvPr>
          <p:cNvSpPr>
            <a:spLocks noGrp="1"/>
          </p:cNvSpPr>
          <p:nvPr>
            <p:ph type="sldNum" sz="quarter" idx="12"/>
          </p:nvPr>
        </p:nvSpPr>
        <p:spPr/>
        <p:txBody>
          <a:bodyPr/>
          <a:lstStyle/>
          <a:p>
            <a:fld id="{7436C9B1-65A2-4004-8B2B-22FCBD470AD4}" type="slidenum">
              <a:rPr lang="en-GB" smtClean="0"/>
              <a:t>‹#›</a:t>
            </a:fld>
            <a:endParaRPr lang="en-GB"/>
          </a:p>
        </p:txBody>
      </p:sp>
    </p:spTree>
    <p:extLst>
      <p:ext uri="{BB962C8B-B14F-4D97-AF65-F5344CB8AC3E}">
        <p14:creationId xmlns:p14="http://schemas.microsoft.com/office/powerpoint/2010/main" val="2826684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47484-DC50-84F8-8292-ED8749AEDF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03979A-FF02-BF39-F72F-FC42938BBC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6F76F1-E6F4-AB0A-4C46-FBC84813BF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0F0B6AF-6AE1-9A79-8A18-FFE26CF2BB8D}"/>
              </a:ext>
            </a:extLst>
          </p:cNvPr>
          <p:cNvSpPr>
            <a:spLocks noGrp="1"/>
          </p:cNvSpPr>
          <p:nvPr>
            <p:ph type="dt" sz="half" idx="10"/>
          </p:nvPr>
        </p:nvSpPr>
        <p:spPr/>
        <p:txBody>
          <a:bodyPr/>
          <a:lstStyle/>
          <a:p>
            <a:fld id="{B1C74E7B-BE82-4F66-8C49-0B94D5033F03}" type="datetimeFigureOut">
              <a:rPr lang="en-GB" smtClean="0"/>
              <a:t>23/03/2026</a:t>
            </a:fld>
            <a:endParaRPr lang="en-GB"/>
          </a:p>
        </p:txBody>
      </p:sp>
      <p:sp>
        <p:nvSpPr>
          <p:cNvPr id="6" name="Footer Placeholder 5">
            <a:extLst>
              <a:ext uri="{FF2B5EF4-FFF2-40B4-BE49-F238E27FC236}">
                <a16:creationId xmlns:a16="http://schemas.microsoft.com/office/drawing/2014/main" id="{455B1DAB-FEDE-F02D-9772-11C6D182D90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9BC0D8-F64E-0299-08B9-2F6B00640DD2}"/>
              </a:ext>
            </a:extLst>
          </p:cNvPr>
          <p:cNvSpPr>
            <a:spLocks noGrp="1"/>
          </p:cNvSpPr>
          <p:nvPr>
            <p:ph type="sldNum" sz="quarter" idx="12"/>
          </p:nvPr>
        </p:nvSpPr>
        <p:spPr/>
        <p:txBody>
          <a:bodyPr/>
          <a:lstStyle/>
          <a:p>
            <a:fld id="{7436C9B1-65A2-4004-8B2B-22FCBD470AD4}" type="slidenum">
              <a:rPr lang="en-GB" smtClean="0"/>
              <a:t>‹#›</a:t>
            </a:fld>
            <a:endParaRPr lang="en-GB"/>
          </a:p>
        </p:txBody>
      </p:sp>
    </p:spTree>
    <p:extLst>
      <p:ext uri="{BB962C8B-B14F-4D97-AF65-F5344CB8AC3E}">
        <p14:creationId xmlns:p14="http://schemas.microsoft.com/office/powerpoint/2010/main" val="1222726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8936C-275A-784E-7BC4-C0E04C5590B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89C73F-65E9-AF56-66A4-1F17F7F51C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FC7B1A-E705-3F65-19A5-03B3197110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E222D36-5584-9E2D-EBD9-24CBA82C86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9DA880-0169-0AAB-C41C-35E0E7EBA4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7A558AD-048B-3DD7-7F40-3E45D755E2AD}"/>
              </a:ext>
            </a:extLst>
          </p:cNvPr>
          <p:cNvSpPr>
            <a:spLocks noGrp="1"/>
          </p:cNvSpPr>
          <p:nvPr>
            <p:ph type="dt" sz="half" idx="10"/>
          </p:nvPr>
        </p:nvSpPr>
        <p:spPr/>
        <p:txBody>
          <a:bodyPr/>
          <a:lstStyle/>
          <a:p>
            <a:fld id="{B1C74E7B-BE82-4F66-8C49-0B94D5033F03}" type="datetimeFigureOut">
              <a:rPr lang="en-GB" smtClean="0"/>
              <a:t>23/03/2026</a:t>
            </a:fld>
            <a:endParaRPr lang="en-GB"/>
          </a:p>
        </p:txBody>
      </p:sp>
      <p:sp>
        <p:nvSpPr>
          <p:cNvPr id="8" name="Footer Placeholder 7">
            <a:extLst>
              <a:ext uri="{FF2B5EF4-FFF2-40B4-BE49-F238E27FC236}">
                <a16:creationId xmlns:a16="http://schemas.microsoft.com/office/drawing/2014/main" id="{CE4BDF2F-5B4D-36AC-2D36-9EE27A91AF5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807A23B-96A9-DDE0-1D18-ECD0FDEDA4CA}"/>
              </a:ext>
            </a:extLst>
          </p:cNvPr>
          <p:cNvSpPr>
            <a:spLocks noGrp="1"/>
          </p:cNvSpPr>
          <p:nvPr>
            <p:ph type="sldNum" sz="quarter" idx="12"/>
          </p:nvPr>
        </p:nvSpPr>
        <p:spPr/>
        <p:txBody>
          <a:bodyPr/>
          <a:lstStyle/>
          <a:p>
            <a:fld id="{7436C9B1-65A2-4004-8B2B-22FCBD470AD4}" type="slidenum">
              <a:rPr lang="en-GB" smtClean="0"/>
              <a:t>‹#›</a:t>
            </a:fld>
            <a:endParaRPr lang="en-GB"/>
          </a:p>
        </p:txBody>
      </p:sp>
    </p:spTree>
    <p:extLst>
      <p:ext uri="{BB962C8B-B14F-4D97-AF65-F5344CB8AC3E}">
        <p14:creationId xmlns:p14="http://schemas.microsoft.com/office/powerpoint/2010/main" val="3320402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B7C3D-8695-B4A9-69B6-06570A3922A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D835791-4EB6-0FF2-17AB-78F0DCE61A98}"/>
              </a:ext>
            </a:extLst>
          </p:cNvPr>
          <p:cNvSpPr>
            <a:spLocks noGrp="1"/>
          </p:cNvSpPr>
          <p:nvPr>
            <p:ph type="dt" sz="half" idx="10"/>
          </p:nvPr>
        </p:nvSpPr>
        <p:spPr/>
        <p:txBody>
          <a:bodyPr/>
          <a:lstStyle/>
          <a:p>
            <a:fld id="{B1C74E7B-BE82-4F66-8C49-0B94D5033F03}" type="datetimeFigureOut">
              <a:rPr lang="en-GB" smtClean="0"/>
              <a:t>23/03/2026</a:t>
            </a:fld>
            <a:endParaRPr lang="en-GB"/>
          </a:p>
        </p:txBody>
      </p:sp>
      <p:sp>
        <p:nvSpPr>
          <p:cNvPr id="4" name="Footer Placeholder 3">
            <a:extLst>
              <a:ext uri="{FF2B5EF4-FFF2-40B4-BE49-F238E27FC236}">
                <a16:creationId xmlns:a16="http://schemas.microsoft.com/office/drawing/2014/main" id="{3806485C-34FF-4D3B-720E-1A3D07EC947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28FF2B7-1AE6-4A2B-D886-A23155090846}"/>
              </a:ext>
            </a:extLst>
          </p:cNvPr>
          <p:cNvSpPr>
            <a:spLocks noGrp="1"/>
          </p:cNvSpPr>
          <p:nvPr>
            <p:ph type="sldNum" sz="quarter" idx="12"/>
          </p:nvPr>
        </p:nvSpPr>
        <p:spPr/>
        <p:txBody>
          <a:bodyPr/>
          <a:lstStyle/>
          <a:p>
            <a:fld id="{7436C9B1-65A2-4004-8B2B-22FCBD470AD4}" type="slidenum">
              <a:rPr lang="en-GB" smtClean="0"/>
              <a:t>‹#›</a:t>
            </a:fld>
            <a:endParaRPr lang="en-GB"/>
          </a:p>
        </p:txBody>
      </p:sp>
    </p:spTree>
    <p:extLst>
      <p:ext uri="{BB962C8B-B14F-4D97-AF65-F5344CB8AC3E}">
        <p14:creationId xmlns:p14="http://schemas.microsoft.com/office/powerpoint/2010/main" val="768461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8F06AF-723B-FD4E-D1B6-D4CA5B342C9D}"/>
              </a:ext>
            </a:extLst>
          </p:cNvPr>
          <p:cNvSpPr>
            <a:spLocks noGrp="1"/>
          </p:cNvSpPr>
          <p:nvPr>
            <p:ph type="dt" sz="half" idx="10"/>
          </p:nvPr>
        </p:nvSpPr>
        <p:spPr/>
        <p:txBody>
          <a:bodyPr/>
          <a:lstStyle/>
          <a:p>
            <a:fld id="{B1C74E7B-BE82-4F66-8C49-0B94D5033F03}" type="datetimeFigureOut">
              <a:rPr lang="en-GB" smtClean="0"/>
              <a:t>23/03/2026</a:t>
            </a:fld>
            <a:endParaRPr lang="en-GB"/>
          </a:p>
        </p:txBody>
      </p:sp>
      <p:sp>
        <p:nvSpPr>
          <p:cNvPr id="3" name="Footer Placeholder 2">
            <a:extLst>
              <a:ext uri="{FF2B5EF4-FFF2-40B4-BE49-F238E27FC236}">
                <a16:creationId xmlns:a16="http://schemas.microsoft.com/office/drawing/2014/main" id="{61888266-CEEF-22C4-8863-0BA66485EF9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0AC28B2-8D2E-1AD1-472D-BA2F6F71531D}"/>
              </a:ext>
            </a:extLst>
          </p:cNvPr>
          <p:cNvSpPr>
            <a:spLocks noGrp="1"/>
          </p:cNvSpPr>
          <p:nvPr>
            <p:ph type="sldNum" sz="quarter" idx="12"/>
          </p:nvPr>
        </p:nvSpPr>
        <p:spPr/>
        <p:txBody>
          <a:bodyPr/>
          <a:lstStyle/>
          <a:p>
            <a:fld id="{7436C9B1-65A2-4004-8B2B-22FCBD470AD4}" type="slidenum">
              <a:rPr lang="en-GB" smtClean="0"/>
              <a:t>‹#›</a:t>
            </a:fld>
            <a:endParaRPr lang="en-GB"/>
          </a:p>
        </p:txBody>
      </p:sp>
    </p:spTree>
    <p:extLst>
      <p:ext uri="{BB962C8B-B14F-4D97-AF65-F5344CB8AC3E}">
        <p14:creationId xmlns:p14="http://schemas.microsoft.com/office/powerpoint/2010/main" val="1181829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DE39D-0A9E-663F-2EAB-751A417618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583FAA6-AAF4-4891-EC79-6C6BF6976A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D8CA7F1-994D-456E-8EF1-EE65653119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035C3A-6ED3-8195-10A1-4FB2911C1745}"/>
              </a:ext>
            </a:extLst>
          </p:cNvPr>
          <p:cNvSpPr>
            <a:spLocks noGrp="1"/>
          </p:cNvSpPr>
          <p:nvPr>
            <p:ph type="dt" sz="half" idx="10"/>
          </p:nvPr>
        </p:nvSpPr>
        <p:spPr/>
        <p:txBody>
          <a:bodyPr/>
          <a:lstStyle/>
          <a:p>
            <a:fld id="{B1C74E7B-BE82-4F66-8C49-0B94D5033F03}" type="datetimeFigureOut">
              <a:rPr lang="en-GB" smtClean="0"/>
              <a:t>23/03/2026</a:t>
            </a:fld>
            <a:endParaRPr lang="en-GB"/>
          </a:p>
        </p:txBody>
      </p:sp>
      <p:sp>
        <p:nvSpPr>
          <p:cNvPr id="6" name="Footer Placeholder 5">
            <a:extLst>
              <a:ext uri="{FF2B5EF4-FFF2-40B4-BE49-F238E27FC236}">
                <a16:creationId xmlns:a16="http://schemas.microsoft.com/office/drawing/2014/main" id="{FCD7BA99-3600-5C51-E8F9-8A2C08A72E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8DD8D3-FE76-AB67-5F6A-AE38E044A45C}"/>
              </a:ext>
            </a:extLst>
          </p:cNvPr>
          <p:cNvSpPr>
            <a:spLocks noGrp="1"/>
          </p:cNvSpPr>
          <p:nvPr>
            <p:ph type="sldNum" sz="quarter" idx="12"/>
          </p:nvPr>
        </p:nvSpPr>
        <p:spPr/>
        <p:txBody>
          <a:bodyPr/>
          <a:lstStyle/>
          <a:p>
            <a:fld id="{7436C9B1-65A2-4004-8B2B-22FCBD470AD4}" type="slidenum">
              <a:rPr lang="en-GB" smtClean="0"/>
              <a:t>‹#›</a:t>
            </a:fld>
            <a:endParaRPr lang="en-GB"/>
          </a:p>
        </p:txBody>
      </p:sp>
    </p:spTree>
    <p:extLst>
      <p:ext uri="{BB962C8B-B14F-4D97-AF65-F5344CB8AC3E}">
        <p14:creationId xmlns:p14="http://schemas.microsoft.com/office/powerpoint/2010/main" val="11951740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1E5CE-4C23-8C0F-8210-CBB3C07BE3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79D8158-3F79-0125-517C-EA2B5A5360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EA8CBC7-C911-5137-2330-B72FE3AB12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240BE6-5B24-2D75-6A7E-C6152655AC12}"/>
              </a:ext>
            </a:extLst>
          </p:cNvPr>
          <p:cNvSpPr>
            <a:spLocks noGrp="1"/>
          </p:cNvSpPr>
          <p:nvPr>
            <p:ph type="dt" sz="half" idx="10"/>
          </p:nvPr>
        </p:nvSpPr>
        <p:spPr/>
        <p:txBody>
          <a:bodyPr/>
          <a:lstStyle/>
          <a:p>
            <a:fld id="{B1C74E7B-BE82-4F66-8C49-0B94D5033F03}" type="datetimeFigureOut">
              <a:rPr lang="en-GB" smtClean="0"/>
              <a:t>23/03/2026</a:t>
            </a:fld>
            <a:endParaRPr lang="en-GB"/>
          </a:p>
        </p:txBody>
      </p:sp>
      <p:sp>
        <p:nvSpPr>
          <p:cNvPr id="6" name="Footer Placeholder 5">
            <a:extLst>
              <a:ext uri="{FF2B5EF4-FFF2-40B4-BE49-F238E27FC236}">
                <a16:creationId xmlns:a16="http://schemas.microsoft.com/office/drawing/2014/main" id="{00A5BB6E-A357-0FA1-3E5E-815258FAE2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31041F-D42A-850C-E724-B85BC2A93B90}"/>
              </a:ext>
            </a:extLst>
          </p:cNvPr>
          <p:cNvSpPr>
            <a:spLocks noGrp="1"/>
          </p:cNvSpPr>
          <p:nvPr>
            <p:ph type="sldNum" sz="quarter" idx="12"/>
          </p:nvPr>
        </p:nvSpPr>
        <p:spPr/>
        <p:txBody>
          <a:bodyPr/>
          <a:lstStyle/>
          <a:p>
            <a:fld id="{7436C9B1-65A2-4004-8B2B-22FCBD470AD4}" type="slidenum">
              <a:rPr lang="en-GB" smtClean="0"/>
              <a:t>‹#›</a:t>
            </a:fld>
            <a:endParaRPr lang="en-GB"/>
          </a:p>
        </p:txBody>
      </p:sp>
    </p:spTree>
    <p:extLst>
      <p:ext uri="{BB962C8B-B14F-4D97-AF65-F5344CB8AC3E}">
        <p14:creationId xmlns:p14="http://schemas.microsoft.com/office/powerpoint/2010/main" val="3063259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F8307-577A-32EF-108D-EA2D9E6F5F2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10774BD-5D27-4170-A916-D262295514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2AABE8-7090-2A60-028A-E3E1A49BE9B2}"/>
              </a:ext>
            </a:extLst>
          </p:cNvPr>
          <p:cNvSpPr>
            <a:spLocks noGrp="1"/>
          </p:cNvSpPr>
          <p:nvPr>
            <p:ph type="dt" sz="half" idx="10"/>
          </p:nvPr>
        </p:nvSpPr>
        <p:spPr/>
        <p:txBody>
          <a:bodyPr/>
          <a:lstStyle/>
          <a:p>
            <a:fld id="{B1C74E7B-BE82-4F66-8C49-0B94D5033F03}" type="datetimeFigureOut">
              <a:rPr lang="en-GB" smtClean="0"/>
              <a:t>23/03/2026</a:t>
            </a:fld>
            <a:endParaRPr lang="en-GB"/>
          </a:p>
        </p:txBody>
      </p:sp>
      <p:sp>
        <p:nvSpPr>
          <p:cNvPr id="5" name="Footer Placeholder 4">
            <a:extLst>
              <a:ext uri="{FF2B5EF4-FFF2-40B4-BE49-F238E27FC236}">
                <a16:creationId xmlns:a16="http://schemas.microsoft.com/office/drawing/2014/main" id="{0CE43174-72F7-DFF9-7683-3B9C199108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CD6B5A-2FE7-7CEE-5C46-95CFCD581AC1}"/>
              </a:ext>
            </a:extLst>
          </p:cNvPr>
          <p:cNvSpPr>
            <a:spLocks noGrp="1"/>
          </p:cNvSpPr>
          <p:nvPr>
            <p:ph type="sldNum" sz="quarter" idx="12"/>
          </p:nvPr>
        </p:nvSpPr>
        <p:spPr/>
        <p:txBody>
          <a:bodyPr/>
          <a:lstStyle/>
          <a:p>
            <a:fld id="{7436C9B1-65A2-4004-8B2B-22FCBD470AD4}" type="slidenum">
              <a:rPr lang="en-GB" smtClean="0"/>
              <a:t>‹#›</a:t>
            </a:fld>
            <a:endParaRPr lang="en-GB"/>
          </a:p>
        </p:txBody>
      </p:sp>
    </p:spTree>
    <p:extLst>
      <p:ext uri="{BB962C8B-B14F-4D97-AF65-F5344CB8AC3E}">
        <p14:creationId xmlns:p14="http://schemas.microsoft.com/office/powerpoint/2010/main" val="515769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749E14-7447-BD02-45D1-44F00E0CF4A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B59010-93C2-B31A-B00C-A66B5119FC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3CAAB5-3735-D593-88E5-CA51ED222868}"/>
              </a:ext>
            </a:extLst>
          </p:cNvPr>
          <p:cNvSpPr>
            <a:spLocks noGrp="1"/>
          </p:cNvSpPr>
          <p:nvPr>
            <p:ph type="dt" sz="half" idx="10"/>
          </p:nvPr>
        </p:nvSpPr>
        <p:spPr/>
        <p:txBody>
          <a:bodyPr/>
          <a:lstStyle/>
          <a:p>
            <a:fld id="{B1C74E7B-BE82-4F66-8C49-0B94D5033F03}" type="datetimeFigureOut">
              <a:rPr lang="en-GB" smtClean="0"/>
              <a:t>23/03/2026</a:t>
            </a:fld>
            <a:endParaRPr lang="en-GB"/>
          </a:p>
        </p:txBody>
      </p:sp>
      <p:sp>
        <p:nvSpPr>
          <p:cNvPr id="5" name="Footer Placeholder 4">
            <a:extLst>
              <a:ext uri="{FF2B5EF4-FFF2-40B4-BE49-F238E27FC236}">
                <a16:creationId xmlns:a16="http://schemas.microsoft.com/office/drawing/2014/main" id="{2CCE2829-1C1C-265B-ED06-278E166A8F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7E88D5-54A1-1B0F-AF5B-B737372C71E0}"/>
              </a:ext>
            </a:extLst>
          </p:cNvPr>
          <p:cNvSpPr>
            <a:spLocks noGrp="1"/>
          </p:cNvSpPr>
          <p:nvPr>
            <p:ph type="sldNum" sz="quarter" idx="12"/>
          </p:nvPr>
        </p:nvSpPr>
        <p:spPr/>
        <p:txBody>
          <a:bodyPr/>
          <a:lstStyle/>
          <a:p>
            <a:fld id="{7436C9B1-65A2-4004-8B2B-22FCBD470AD4}" type="slidenum">
              <a:rPr lang="en-GB" smtClean="0"/>
              <a:t>‹#›</a:t>
            </a:fld>
            <a:endParaRPr lang="en-GB"/>
          </a:p>
        </p:txBody>
      </p:sp>
    </p:spTree>
    <p:extLst>
      <p:ext uri="{BB962C8B-B14F-4D97-AF65-F5344CB8AC3E}">
        <p14:creationId xmlns:p14="http://schemas.microsoft.com/office/powerpoint/2010/main" val="4029637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 joint - alt 3">
    <p:spTree>
      <p:nvGrpSpPr>
        <p:cNvPr id="1" name=""/>
        <p:cNvGrpSpPr/>
        <p:nvPr/>
      </p:nvGrpSpPr>
      <p:grpSpPr>
        <a:xfrm>
          <a:off x="0" y="0"/>
          <a:ext cx="0" cy="0"/>
          <a:chOff x="0" y="0"/>
          <a:chExt cx="0" cy="0"/>
        </a:xfrm>
      </p:grpSpPr>
      <p:pic>
        <p:nvPicPr>
          <p:cNvPr id="6" name="Picture 5" descr="Bush House entrance">
            <a:extLst>
              <a:ext uri="{FF2B5EF4-FFF2-40B4-BE49-F238E27FC236}">
                <a16:creationId xmlns:a16="http://schemas.microsoft.com/office/drawing/2014/main" id="{BB2856B8-0170-3D42-B170-7ED5ACB03BA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62950" y="-736"/>
            <a:ext cx="8126158" cy="6858000"/>
          </a:xfrm>
          <a:prstGeom prst="rect">
            <a:avLst/>
          </a:prstGeom>
        </p:spPr>
      </p:pic>
      <p:sp>
        <p:nvSpPr>
          <p:cNvPr id="16" name="Rectangle 15"/>
          <p:cNvSpPr/>
          <p:nvPr userDrawn="1"/>
        </p:nvSpPr>
        <p:spPr>
          <a:xfrm>
            <a:off x="0" y="-1"/>
            <a:ext cx="4065973" cy="5554979"/>
          </a:xfrm>
          <a:prstGeom prst="rect">
            <a:avLst/>
          </a:prstGeom>
          <a:solidFill>
            <a:srgbClr val="5A6469"/>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2" name="Title 1"/>
          <p:cNvSpPr>
            <a:spLocks noGrp="1"/>
          </p:cNvSpPr>
          <p:nvPr>
            <p:ph type="ctrTitle" hasCustomPrompt="1"/>
          </p:nvPr>
        </p:nvSpPr>
        <p:spPr>
          <a:xfrm>
            <a:off x="310719" y="1297774"/>
            <a:ext cx="3551068" cy="2953816"/>
          </a:xfrm>
        </p:spPr>
        <p:txBody>
          <a:bodyPr anchor="t" anchorCtr="0">
            <a:normAutofit/>
          </a:bodyPr>
          <a:lstStyle>
            <a:lvl1pPr>
              <a:defRPr sz="4000" b="1" i="0">
                <a:solidFill>
                  <a:srgbClr val="FFFFFF"/>
                </a:solidFill>
                <a:latin typeface="+mj-lt"/>
                <a:cs typeface="Calibri" panose="020F0502020204030204" pitchFamily="34" charset="0"/>
              </a:defRPr>
            </a:lvl1pPr>
          </a:lstStyle>
          <a:p>
            <a:r>
              <a:rPr lang="en-GB" dirty="0"/>
              <a:t>Click to edit master title style</a:t>
            </a:r>
            <a:endParaRPr lang="en-US" dirty="0"/>
          </a:p>
        </p:txBody>
      </p:sp>
      <p:sp>
        <p:nvSpPr>
          <p:cNvPr id="3" name="Subtitle 2"/>
          <p:cNvSpPr>
            <a:spLocks noGrp="1"/>
          </p:cNvSpPr>
          <p:nvPr>
            <p:ph type="subTitle" idx="1" hasCustomPrompt="1"/>
          </p:nvPr>
        </p:nvSpPr>
        <p:spPr>
          <a:xfrm>
            <a:off x="310719" y="4316239"/>
            <a:ext cx="3551067" cy="891700"/>
          </a:xfrm>
        </p:spPr>
        <p:txBody>
          <a:bodyPr anchor="b" anchorCtr="0">
            <a:normAutofit/>
          </a:bodyPr>
          <a:lstStyle>
            <a:lvl1pPr marL="0" indent="0" algn="l">
              <a:buNone/>
              <a:defRPr sz="2400">
                <a:solidFill>
                  <a:srgbClr val="FFFFFF"/>
                </a:solidFill>
                <a:latin typeface="+mn-lt"/>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
        <p:nvSpPr>
          <p:cNvPr id="11" name="Picture Placeholder 10"/>
          <p:cNvSpPr>
            <a:spLocks noGrp="1"/>
          </p:cNvSpPr>
          <p:nvPr>
            <p:ph type="pic" sz="quarter" idx="10"/>
          </p:nvPr>
        </p:nvSpPr>
        <p:spPr>
          <a:xfrm>
            <a:off x="310718" y="5733981"/>
            <a:ext cx="3551067" cy="944280"/>
          </a:xfrm>
        </p:spPr>
        <p:txBody>
          <a:bodyPr>
            <a:noAutofit/>
          </a:bodyPr>
          <a:lstStyle>
            <a:lvl1pPr>
              <a:defRPr sz="2000">
                <a:latin typeface="+mn-lt"/>
              </a:defRPr>
            </a:lvl1pPr>
          </a:lstStyle>
          <a:p>
            <a:r>
              <a:rPr lang="en-GB" dirty="0"/>
              <a:t>Drag picture to placeholder or click icon to add</a:t>
            </a:r>
            <a:endParaRPr lang="en-US" dirty="0"/>
          </a:p>
        </p:txBody>
      </p:sp>
      <p:pic>
        <p:nvPicPr>
          <p:cNvPr id="9" name="KCL-LOGO-UK-1.png">
            <a:extLst>
              <a:ext uri="{FF2B5EF4-FFF2-40B4-BE49-F238E27FC236}">
                <a16:creationId xmlns:a16="http://schemas.microsoft.com/office/drawing/2014/main" id="{6744B5CB-C36A-49F5-A000-C34D59625344}"/>
              </a:ext>
            </a:extLst>
          </p:cNvPr>
          <p:cNvPicPr>
            <a:picLocks noChangeAspect="1"/>
          </p:cNvPicPr>
          <p:nvPr userDrawn="1"/>
        </p:nvPicPr>
        <p:blipFill>
          <a:blip r:embed="rId3" r:link="rId4" cstate="screen">
            <a:extLst>
              <a:ext uri="{28A0092B-C50C-407E-A947-70E740481C1C}">
                <a14:useLocalDpi xmlns:a14="http://schemas.microsoft.com/office/drawing/2010/main"/>
              </a:ext>
            </a:extLst>
          </a:blip>
          <a:stretch>
            <a:fillRect/>
          </a:stretch>
        </p:blipFill>
        <p:spPr>
          <a:xfrm>
            <a:off x="10482000" y="736"/>
            <a:ext cx="1710000" cy="1302285"/>
          </a:xfrm>
          <a:prstGeom prst="rect">
            <a:avLst/>
          </a:prstGeom>
        </p:spPr>
      </p:pic>
    </p:spTree>
    <p:extLst>
      <p:ext uri="{BB962C8B-B14F-4D97-AF65-F5344CB8AC3E}">
        <p14:creationId xmlns:p14="http://schemas.microsoft.com/office/powerpoint/2010/main" val="1696813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E2B5BB-C28B-2E2D-5C63-56F469A37B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7AB3D9-A9AB-E6BC-F9C0-0AD9D1FBDB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035682-DAE8-9552-34CB-07FEA7B971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C74E7B-BE82-4F66-8C49-0B94D5033F03}" type="datetimeFigureOut">
              <a:rPr lang="en-GB" smtClean="0"/>
              <a:t>23/03/2026</a:t>
            </a:fld>
            <a:endParaRPr lang="en-GB"/>
          </a:p>
        </p:txBody>
      </p:sp>
      <p:sp>
        <p:nvSpPr>
          <p:cNvPr id="5" name="Footer Placeholder 4">
            <a:extLst>
              <a:ext uri="{FF2B5EF4-FFF2-40B4-BE49-F238E27FC236}">
                <a16:creationId xmlns:a16="http://schemas.microsoft.com/office/drawing/2014/main" id="{51B9BCE9-B623-DB23-A5FE-E7937B684A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D5464F-AB5A-FDD9-4231-8C55347E90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436C9B1-65A2-4004-8B2B-22FCBD470AD4}" type="slidenum">
              <a:rPr lang="en-GB" smtClean="0"/>
              <a:t>‹#›</a:t>
            </a:fld>
            <a:endParaRPr lang="en-GB"/>
          </a:p>
        </p:txBody>
      </p:sp>
    </p:spTree>
    <p:extLst>
      <p:ext uri="{BB962C8B-B14F-4D97-AF65-F5344CB8AC3E}">
        <p14:creationId xmlns:p14="http://schemas.microsoft.com/office/powerpoint/2010/main" val="3172487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doi.org/10.4324/9780429329692-2%5b1"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mailto:Richard.1.chinn@kcl.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4B39C-2EA9-F34E-BEDE-64ABAF92FFA2}"/>
              </a:ext>
            </a:extLst>
          </p:cNvPr>
          <p:cNvSpPr>
            <a:spLocks noGrp="1"/>
          </p:cNvSpPr>
          <p:nvPr>
            <p:ph type="ctrTitle"/>
          </p:nvPr>
        </p:nvSpPr>
        <p:spPr>
          <a:xfrm>
            <a:off x="205484" y="631370"/>
            <a:ext cx="3477771" cy="3632405"/>
          </a:xfrm>
        </p:spPr>
        <p:txBody>
          <a:bodyPr>
            <a:normAutofit/>
          </a:bodyPr>
          <a:lstStyle/>
          <a:p>
            <a:br>
              <a:rPr lang="en-US" dirty="0">
                <a:solidFill>
                  <a:srgbClr val="FFC000"/>
                </a:solidFill>
              </a:rPr>
            </a:br>
            <a:r>
              <a:rPr lang="en-GB" dirty="0">
                <a:solidFill>
                  <a:srgbClr val="FFC000"/>
                </a:solidFill>
              </a:rPr>
              <a:t>Fostering Confident Classroom Interaction</a:t>
            </a:r>
            <a:endParaRPr lang="en-US" dirty="0">
              <a:solidFill>
                <a:srgbClr val="FFC000"/>
              </a:solidFill>
            </a:endParaRPr>
          </a:p>
        </p:txBody>
      </p:sp>
      <p:sp>
        <p:nvSpPr>
          <p:cNvPr id="3" name="Subtitle 2">
            <a:extLst>
              <a:ext uri="{FF2B5EF4-FFF2-40B4-BE49-F238E27FC236}">
                <a16:creationId xmlns:a16="http://schemas.microsoft.com/office/drawing/2014/main" id="{781A7F14-D903-644B-9DCA-DB13FB0F806A}"/>
              </a:ext>
            </a:extLst>
          </p:cNvPr>
          <p:cNvSpPr>
            <a:spLocks noGrp="1"/>
          </p:cNvSpPr>
          <p:nvPr>
            <p:ph type="subTitle" idx="1"/>
          </p:nvPr>
        </p:nvSpPr>
        <p:spPr>
          <a:xfrm>
            <a:off x="132188" y="5207177"/>
            <a:ext cx="3551067" cy="1650823"/>
          </a:xfrm>
        </p:spPr>
        <p:txBody>
          <a:bodyPr>
            <a:normAutofit/>
          </a:bodyPr>
          <a:lstStyle/>
          <a:p>
            <a:r>
              <a:rPr lang="en-US" dirty="0"/>
              <a:t>	</a:t>
            </a:r>
          </a:p>
        </p:txBody>
      </p:sp>
      <p:sp>
        <p:nvSpPr>
          <p:cNvPr id="7" name="TextBox 6">
            <a:extLst>
              <a:ext uri="{FF2B5EF4-FFF2-40B4-BE49-F238E27FC236}">
                <a16:creationId xmlns:a16="http://schemas.microsoft.com/office/drawing/2014/main" id="{F49D4E4A-BDAE-E283-BDF8-67489F7B313C}"/>
              </a:ext>
            </a:extLst>
          </p:cNvPr>
          <p:cNvSpPr txBox="1"/>
          <p:nvPr/>
        </p:nvSpPr>
        <p:spPr>
          <a:xfrm>
            <a:off x="205484" y="5643968"/>
            <a:ext cx="3657856" cy="461665"/>
          </a:xfrm>
          <a:prstGeom prst="rect">
            <a:avLst/>
          </a:prstGeom>
          <a:noFill/>
        </p:spPr>
        <p:txBody>
          <a:bodyPr wrap="square" rtlCol="0">
            <a:spAutoFit/>
          </a:bodyPr>
          <a:lstStyle/>
          <a:p>
            <a:r>
              <a:rPr lang="en-GB" sz="2400" b="1" dirty="0"/>
              <a:t>Richard Chinn</a:t>
            </a:r>
            <a:endParaRPr lang="en-GB" sz="3200" b="1" dirty="0"/>
          </a:p>
        </p:txBody>
      </p:sp>
    </p:spTree>
    <p:extLst>
      <p:ext uri="{BB962C8B-B14F-4D97-AF65-F5344CB8AC3E}">
        <p14:creationId xmlns:p14="http://schemas.microsoft.com/office/powerpoint/2010/main" val="449679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51C28-334C-3B2C-8C94-63073864C46E}"/>
              </a:ext>
            </a:extLst>
          </p:cNvPr>
          <p:cNvSpPr>
            <a:spLocks noGrp="1"/>
          </p:cNvSpPr>
          <p:nvPr>
            <p:ph type="title"/>
          </p:nvPr>
        </p:nvSpPr>
        <p:spPr/>
        <p:txBody>
          <a:bodyPr/>
          <a:lstStyle/>
          <a:p>
            <a:r>
              <a:rPr lang="en-GB" dirty="0"/>
              <a:t>Aims of the workshop</a:t>
            </a:r>
          </a:p>
        </p:txBody>
      </p:sp>
      <p:sp>
        <p:nvSpPr>
          <p:cNvPr id="3" name="Content Placeholder 2">
            <a:extLst>
              <a:ext uri="{FF2B5EF4-FFF2-40B4-BE49-F238E27FC236}">
                <a16:creationId xmlns:a16="http://schemas.microsoft.com/office/drawing/2014/main" id="{C40FEFBC-5110-C868-E399-E8DFCDA751AE}"/>
              </a:ext>
            </a:extLst>
          </p:cNvPr>
          <p:cNvSpPr>
            <a:spLocks noGrp="1"/>
          </p:cNvSpPr>
          <p:nvPr>
            <p:ph idx="1"/>
          </p:nvPr>
        </p:nvSpPr>
        <p:spPr>
          <a:solidFill>
            <a:schemeClr val="accent2">
              <a:lumMod val="20000"/>
              <a:lumOff val="80000"/>
            </a:schemeClr>
          </a:solidFill>
        </p:spPr>
        <p:txBody>
          <a:bodyPr/>
          <a:lstStyle/>
          <a:p>
            <a:r>
              <a:rPr lang="en-GB" dirty="0"/>
              <a:t>To focus on classroom interaction &amp; social science seminars</a:t>
            </a:r>
          </a:p>
          <a:p>
            <a:endParaRPr lang="en-GB" dirty="0"/>
          </a:p>
          <a:p>
            <a:r>
              <a:rPr lang="en-GB" dirty="0"/>
              <a:t>To explore barriers to classroom interaction.</a:t>
            </a:r>
          </a:p>
          <a:p>
            <a:endParaRPr lang="en-GB" dirty="0"/>
          </a:p>
          <a:p>
            <a:r>
              <a:rPr lang="en-GB" dirty="0"/>
              <a:t>To raise awareness of strategies for enhancing student participation and classroom interaction.</a:t>
            </a:r>
          </a:p>
          <a:p>
            <a:endParaRPr lang="en-GB" dirty="0"/>
          </a:p>
          <a:p>
            <a:r>
              <a:rPr lang="en-GB" dirty="0"/>
              <a:t>To apply strategies to teaching issues and teaching situations.</a:t>
            </a:r>
          </a:p>
        </p:txBody>
      </p:sp>
    </p:spTree>
    <p:extLst>
      <p:ext uri="{BB962C8B-B14F-4D97-AF65-F5344CB8AC3E}">
        <p14:creationId xmlns:p14="http://schemas.microsoft.com/office/powerpoint/2010/main" val="29762377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BCB0F-DBBE-C2BA-B112-F0B385BBBE66}"/>
              </a:ext>
            </a:extLst>
          </p:cNvPr>
          <p:cNvSpPr>
            <a:spLocks noGrp="1"/>
          </p:cNvSpPr>
          <p:nvPr>
            <p:ph type="title"/>
          </p:nvPr>
        </p:nvSpPr>
        <p:spPr/>
        <p:txBody>
          <a:bodyPr/>
          <a:lstStyle/>
          <a:p>
            <a:r>
              <a:rPr lang="en-GB" dirty="0"/>
              <a:t>Task1: Exploring issues in your context</a:t>
            </a:r>
          </a:p>
        </p:txBody>
      </p:sp>
      <p:sp>
        <p:nvSpPr>
          <p:cNvPr id="3" name="Content Placeholder 2">
            <a:extLst>
              <a:ext uri="{FF2B5EF4-FFF2-40B4-BE49-F238E27FC236}">
                <a16:creationId xmlns:a16="http://schemas.microsoft.com/office/drawing/2014/main" id="{6FEAAA5E-9FEF-640D-3A04-8A25A4DFC40C}"/>
              </a:ext>
            </a:extLst>
          </p:cNvPr>
          <p:cNvSpPr>
            <a:spLocks noGrp="1"/>
          </p:cNvSpPr>
          <p:nvPr>
            <p:ph idx="1"/>
          </p:nvPr>
        </p:nvSpPr>
        <p:spPr>
          <a:solidFill>
            <a:schemeClr val="tx2">
              <a:lumMod val="10000"/>
              <a:lumOff val="90000"/>
            </a:schemeClr>
          </a:solidFill>
        </p:spPr>
        <p:txBody>
          <a:bodyPr/>
          <a:lstStyle/>
          <a:p>
            <a:endParaRPr lang="en-GB" dirty="0"/>
          </a:p>
          <a:p>
            <a:r>
              <a:rPr lang="en-GB" dirty="0"/>
              <a:t>What are the perceived issues with interaction in your seminars?</a:t>
            </a:r>
          </a:p>
          <a:p>
            <a:endParaRPr lang="en-GB" dirty="0"/>
          </a:p>
          <a:p>
            <a:r>
              <a:rPr lang="en-GB" dirty="0"/>
              <a:t>What are some of the reasons for these issues?</a:t>
            </a:r>
          </a:p>
          <a:p>
            <a:endParaRPr lang="en-GB" dirty="0"/>
          </a:p>
          <a:p>
            <a:r>
              <a:rPr lang="en-GB" dirty="0"/>
              <a:t>Discuss with your group. </a:t>
            </a:r>
          </a:p>
          <a:p>
            <a:endParaRPr lang="en-GB" dirty="0"/>
          </a:p>
          <a:p>
            <a:r>
              <a:rPr lang="en-GB" dirty="0"/>
              <a:t>Create a </a:t>
            </a:r>
            <a:r>
              <a:rPr lang="en-GB" b="1" dirty="0">
                <a:solidFill>
                  <a:srgbClr val="FF0000"/>
                </a:solidFill>
              </a:rPr>
              <a:t>poster</a:t>
            </a:r>
            <a:r>
              <a:rPr lang="en-GB" dirty="0"/>
              <a:t> to demonstrate these issues. </a:t>
            </a:r>
          </a:p>
        </p:txBody>
      </p:sp>
    </p:spTree>
    <p:extLst>
      <p:ext uri="{BB962C8B-B14F-4D97-AF65-F5344CB8AC3E}">
        <p14:creationId xmlns:p14="http://schemas.microsoft.com/office/powerpoint/2010/main" val="3738527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7B840-21B4-821A-7504-E35009C66411}"/>
              </a:ext>
            </a:extLst>
          </p:cNvPr>
          <p:cNvSpPr>
            <a:spLocks noGrp="1"/>
          </p:cNvSpPr>
          <p:nvPr>
            <p:ph type="title"/>
          </p:nvPr>
        </p:nvSpPr>
        <p:spPr/>
        <p:txBody>
          <a:bodyPr/>
          <a:lstStyle/>
          <a:p>
            <a:r>
              <a:rPr lang="en-GB" dirty="0"/>
              <a:t>Classroom Interactional Competence (CIC)</a:t>
            </a:r>
          </a:p>
        </p:txBody>
      </p:sp>
      <p:sp>
        <p:nvSpPr>
          <p:cNvPr id="3" name="Content Placeholder 2">
            <a:extLst>
              <a:ext uri="{FF2B5EF4-FFF2-40B4-BE49-F238E27FC236}">
                <a16:creationId xmlns:a16="http://schemas.microsoft.com/office/drawing/2014/main" id="{70D5E2CC-0D59-DD01-01BE-25A4CB2E728D}"/>
              </a:ext>
            </a:extLst>
          </p:cNvPr>
          <p:cNvSpPr>
            <a:spLocks noGrp="1"/>
          </p:cNvSpPr>
          <p:nvPr>
            <p:ph idx="1"/>
          </p:nvPr>
        </p:nvSpPr>
        <p:spPr>
          <a:xfrm>
            <a:off x="391887" y="1825625"/>
            <a:ext cx="11462656" cy="4351338"/>
          </a:xfrm>
          <a:solidFill>
            <a:schemeClr val="accent6">
              <a:lumMod val="20000"/>
              <a:lumOff val="80000"/>
            </a:schemeClr>
          </a:solidFill>
        </p:spPr>
        <p:txBody>
          <a:bodyPr>
            <a:normAutofit/>
          </a:bodyPr>
          <a:lstStyle/>
          <a:p>
            <a:r>
              <a:rPr lang="en-GB" dirty="0"/>
              <a:t>Classroom Interactional Competence (CIC) is defined as, ‘teachers’ and learners’ ability to use interaction as a tool for mediating and assisting learning’ (Walsh 2013, p 65).</a:t>
            </a:r>
          </a:p>
          <a:p>
            <a:endParaRPr lang="en-GB" dirty="0"/>
          </a:p>
          <a:p>
            <a:r>
              <a:rPr lang="en-GB" dirty="0"/>
              <a:t>“It puts interaction at the centre of teaching and learning and argues that by improving their CIC, both teachers and learners will immediately improve learning and opportunities for learning.” (Walsh, 2021, p14)</a:t>
            </a:r>
          </a:p>
        </p:txBody>
      </p:sp>
    </p:spTree>
    <p:extLst>
      <p:ext uri="{BB962C8B-B14F-4D97-AF65-F5344CB8AC3E}">
        <p14:creationId xmlns:p14="http://schemas.microsoft.com/office/powerpoint/2010/main" val="34370913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FE0F9-CAB0-9D80-9EE4-12DE6086E8BA}"/>
              </a:ext>
            </a:extLst>
          </p:cNvPr>
          <p:cNvSpPr>
            <a:spLocks noGrp="1"/>
          </p:cNvSpPr>
          <p:nvPr>
            <p:ph type="title"/>
          </p:nvPr>
        </p:nvSpPr>
        <p:spPr/>
        <p:txBody>
          <a:bodyPr/>
          <a:lstStyle/>
          <a:p>
            <a:r>
              <a:rPr lang="en-GB" dirty="0"/>
              <a:t>CIC for HE Professionals </a:t>
            </a:r>
          </a:p>
        </p:txBody>
      </p:sp>
      <p:sp>
        <p:nvSpPr>
          <p:cNvPr id="3" name="Content Placeholder 2">
            <a:extLst>
              <a:ext uri="{FF2B5EF4-FFF2-40B4-BE49-F238E27FC236}">
                <a16:creationId xmlns:a16="http://schemas.microsoft.com/office/drawing/2014/main" id="{9B6F3C6E-4971-0A6F-6E0B-74A5914C4B43}"/>
              </a:ext>
            </a:extLst>
          </p:cNvPr>
          <p:cNvSpPr>
            <a:spLocks noGrp="1"/>
          </p:cNvSpPr>
          <p:nvPr>
            <p:ph idx="1"/>
          </p:nvPr>
        </p:nvSpPr>
        <p:spPr>
          <a:solidFill>
            <a:schemeClr val="accent6">
              <a:lumMod val="20000"/>
              <a:lumOff val="80000"/>
            </a:schemeClr>
          </a:solidFill>
        </p:spPr>
        <p:txBody>
          <a:bodyPr>
            <a:normAutofit fontScale="92500" lnSpcReduction="10000"/>
          </a:bodyPr>
          <a:lstStyle/>
          <a:p>
            <a:r>
              <a:rPr lang="en-GB" dirty="0"/>
              <a:t>The notion of scholarship of teaching and learning (SoTL) is gaining credence in many higher education (HE) contexts (see, for example, McKinney 2006). (Walsh, 2021, p13)</a:t>
            </a:r>
          </a:p>
          <a:p>
            <a:endParaRPr lang="en-GB" dirty="0"/>
          </a:p>
          <a:p>
            <a:r>
              <a:rPr lang="en-GB" dirty="0"/>
              <a:t>“The scholarship of teaching and learning involves systematic study of teaching and learning and the public sharing and review of such work” (McKinney 2006, p 39)</a:t>
            </a:r>
          </a:p>
          <a:p>
            <a:endParaRPr lang="en-GB" dirty="0"/>
          </a:p>
          <a:p>
            <a:r>
              <a:rPr lang="en-GB" dirty="0"/>
              <a:t>“As previous studies have shown convincingly, understandings of teaching and learning can be enhanced through a detailed understanding of interaction.” (Walsh, 2021)</a:t>
            </a:r>
          </a:p>
        </p:txBody>
      </p:sp>
    </p:spTree>
    <p:extLst>
      <p:ext uri="{BB962C8B-B14F-4D97-AF65-F5344CB8AC3E}">
        <p14:creationId xmlns:p14="http://schemas.microsoft.com/office/powerpoint/2010/main" val="2729535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BCF4B7-8DE2-F781-2E63-2ABDC30D6751}"/>
              </a:ext>
            </a:extLst>
          </p:cNvPr>
          <p:cNvSpPr>
            <a:spLocks noGrp="1"/>
          </p:cNvSpPr>
          <p:nvPr>
            <p:ph idx="1"/>
          </p:nvPr>
        </p:nvSpPr>
        <p:spPr>
          <a:xfrm>
            <a:off x="370114" y="293915"/>
            <a:ext cx="11440886" cy="6068106"/>
          </a:xfrm>
          <a:solidFill>
            <a:schemeClr val="accent6">
              <a:lumMod val="20000"/>
              <a:lumOff val="80000"/>
            </a:schemeClr>
          </a:solidFill>
        </p:spPr>
        <p:txBody>
          <a:bodyPr>
            <a:normAutofit/>
          </a:bodyPr>
          <a:lstStyle/>
          <a:p>
            <a:r>
              <a:rPr lang="en-GB" dirty="0"/>
              <a:t>CIC focuses on the ways in which teachers’ and learners’ interactional decisions and subsequent actions enhance learning and learning opportunity. It addresses questions such as:</a:t>
            </a:r>
          </a:p>
          <a:p>
            <a:endParaRPr lang="en-GB" dirty="0"/>
          </a:p>
          <a:p>
            <a:pPr marL="514350" indent="-514350">
              <a:buFont typeface="+mj-lt"/>
              <a:buAutoNum type="arabicPeriod"/>
            </a:pPr>
            <a:r>
              <a:rPr lang="en-GB" dirty="0"/>
              <a:t> How are new concepts, ideas and knowledge co-constructed through interaction?</a:t>
            </a:r>
          </a:p>
          <a:p>
            <a:pPr marL="514350" indent="-514350">
              <a:buFont typeface="+mj-lt"/>
              <a:buAutoNum type="arabicPeriod"/>
            </a:pPr>
            <a:r>
              <a:rPr lang="en-GB" dirty="0"/>
              <a:t> What do participants do to ensure that understandings are reached?</a:t>
            </a:r>
          </a:p>
          <a:p>
            <a:pPr marL="514350" indent="-514350">
              <a:buFont typeface="+mj-lt"/>
              <a:buAutoNum type="arabicPeriod"/>
            </a:pPr>
            <a:r>
              <a:rPr lang="en-GB" dirty="0"/>
              <a:t> How do interactants address ‘trouble’ and repair breakdowns?</a:t>
            </a:r>
          </a:p>
          <a:p>
            <a:pPr marL="514350" indent="-514350">
              <a:buFont typeface="+mj-lt"/>
              <a:buAutoNum type="arabicPeriod"/>
            </a:pPr>
            <a:r>
              <a:rPr lang="en-GB" dirty="0"/>
              <a:t> What is the relationship between CIC and learning in a university context?</a:t>
            </a:r>
          </a:p>
          <a:p>
            <a:pPr marL="514350" indent="-514350">
              <a:buFont typeface="+mj-lt"/>
              <a:buAutoNum type="arabicPeriod"/>
            </a:pPr>
            <a:r>
              <a:rPr lang="en-GB" dirty="0"/>
              <a:t> How is ‘space for learning’ (Walsh &amp; Li 2012) created and maintained?</a:t>
            </a:r>
          </a:p>
        </p:txBody>
      </p:sp>
    </p:spTree>
    <p:extLst>
      <p:ext uri="{BB962C8B-B14F-4D97-AF65-F5344CB8AC3E}">
        <p14:creationId xmlns:p14="http://schemas.microsoft.com/office/powerpoint/2010/main" val="1641555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92CA1-1EFB-304C-6122-985485A4D775}"/>
              </a:ext>
            </a:extLst>
          </p:cNvPr>
          <p:cNvSpPr>
            <a:spLocks noGrp="1"/>
          </p:cNvSpPr>
          <p:nvPr>
            <p:ph type="title"/>
          </p:nvPr>
        </p:nvSpPr>
        <p:spPr>
          <a:xfrm>
            <a:off x="838200" y="365125"/>
            <a:ext cx="10515600" cy="1561646"/>
          </a:xfrm>
        </p:spPr>
        <p:txBody>
          <a:bodyPr/>
          <a:lstStyle/>
          <a:p>
            <a:r>
              <a:rPr lang="en-GB" dirty="0"/>
              <a:t>Classroom discourse: </a:t>
            </a:r>
            <a:r>
              <a:rPr lang="en-GB" b="1" dirty="0"/>
              <a:t>IRF</a:t>
            </a:r>
            <a:br>
              <a:rPr lang="en-GB" b="1" dirty="0"/>
            </a:br>
            <a:endParaRPr lang="en-GB" dirty="0"/>
          </a:p>
        </p:txBody>
      </p:sp>
      <p:sp>
        <p:nvSpPr>
          <p:cNvPr id="3" name="Content Placeholder 2">
            <a:extLst>
              <a:ext uri="{FF2B5EF4-FFF2-40B4-BE49-F238E27FC236}">
                <a16:creationId xmlns:a16="http://schemas.microsoft.com/office/drawing/2014/main" id="{889B62E3-3D2A-B595-F3B7-409732630A32}"/>
              </a:ext>
            </a:extLst>
          </p:cNvPr>
          <p:cNvSpPr>
            <a:spLocks noGrp="1"/>
          </p:cNvSpPr>
          <p:nvPr>
            <p:ph idx="1"/>
          </p:nvPr>
        </p:nvSpPr>
        <p:spPr>
          <a:xfrm>
            <a:off x="838200" y="1404257"/>
            <a:ext cx="10515600" cy="5088618"/>
          </a:xfrm>
          <a:solidFill>
            <a:schemeClr val="accent6">
              <a:lumMod val="20000"/>
              <a:lumOff val="80000"/>
            </a:schemeClr>
          </a:solidFill>
        </p:spPr>
        <p:txBody>
          <a:bodyPr>
            <a:normAutofit lnSpcReduction="10000"/>
          </a:bodyPr>
          <a:lstStyle/>
          <a:p>
            <a:endParaRPr lang="en-GB" b="1" dirty="0"/>
          </a:p>
          <a:p>
            <a:r>
              <a:rPr lang="en-GB" b="1" dirty="0"/>
              <a:t>Teacher (Initiation):</a:t>
            </a:r>
            <a:r>
              <a:rPr lang="en-GB" dirty="0"/>
              <a:t> "What is the capital of France?"</a:t>
            </a:r>
          </a:p>
          <a:p>
            <a:r>
              <a:rPr lang="en-GB" b="1" dirty="0"/>
              <a:t>Student (Response):</a:t>
            </a:r>
            <a:r>
              <a:rPr lang="en-GB" dirty="0"/>
              <a:t> "Paris."</a:t>
            </a:r>
          </a:p>
          <a:p>
            <a:r>
              <a:rPr lang="en-GB" b="1" dirty="0"/>
              <a:t>Teacher (Feedback):</a:t>
            </a:r>
            <a:r>
              <a:rPr lang="en-GB" dirty="0"/>
              <a:t> "Correct, well done! Number 3…”</a:t>
            </a:r>
          </a:p>
          <a:p>
            <a:endParaRPr lang="en-GB" dirty="0"/>
          </a:p>
          <a:p>
            <a:r>
              <a:rPr lang="en-GB" dirty="0"/>
              <a:t>Is this familiar?</a:t>
            </a:r>
          </a:p>
          <a:p>
            <a:r>
              <a:rPr lang="en-GB" dirty="0"/>
              <a:t>Sinclair, &amp; Coulthard, (1975)</a:t>
            </a:r>
          </a:p>
          <a:p>
            <a:r>
              <a:rPr lang="en-GB" dirty="0"/>
              <a:t>What are the drawbacks regarding communication and this discourse pattern?</a:t>
            </a:r>
          </a:p>
          <a:p>
            <a:r>
              <a:rPr lang="en-GB" dirty="0"/>
              <a:t>How might you alter the teacher’s response to encourage communication? </a:t>
            </a:r>
          </a:p>
          <a:p>
            <a:endParaRPr lang="en-GB" dirty="0"/>
          </a:p>
        </p:txBody>
      </p:sp>
    </p:spTree>
    <p:extLst>
      <p:ext uri="{BB962C8B-B14F-4D97-AF65-F5344CB8AC3E}">
        <p14:creationId xmlns:p14="http://schemas.microsoft.com/office/powerpoint/2010/main" val="3652437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9D4E9-91C2-DA01-89A9-8DFCD6A5BEEB}"/>
              </a:ext>
            </a:extLst>
          </p:cNvPr>
          <p:cNvSpPr>
            <a:spLocks noGrp="1"/>
          </p:cNvSpPr>
          <p:nvPr>
            <p:ph type="title"/>
          </p:nvPr>
        </p:nvSpPr>
        <p:spPr>
          <a:xfrm>
            <a:off x="838200" y="0"/>
            <a:ext cx="10515600" cy="566057"/>
          </a:xfrm>
        </p:spPr>
        <p:txBody>
          <a:bodyPr>
            <a:normAutofit fontScale="90000"/>
          </a:bodyPr>
          <a:lstStyle/>
          <a:p>
            <a:pPr algn="ctr"/>
            <a:r>
              <a:rPr lang="en-GB" dirty="0"/>
              <a:t>Questions and Response</a:t>
            </a:r>
          </a:p>
        </p:txBody>
      </p:sp>
      <p:sp>
        <p:nvSpPr>
          <p:cNvPr id="3" name="Content Placeholder 2">
            <a:extLst>
              <a:ext uri="{FF2B5EF4-FFF2-40B4-BE49-F238E27FC236}">
                <a16:creationId xmlns:a16="http://schemas.microsoft.com/office/drawing/2014/main" id="{80689955-488A-4162-0C8A-F79239657321}"/>
              </a:ext>
            </a:extLst>
          </p:cNvPr>
          <p:cNvSpPr>
            <a:spLocks noGrp="1"/>
          </p:cNvSpPr>
          <p:nvPr>
            <p:ph idx="1"/>
          </p:nvPr>
        </p:nvSpPr>
        <p:spPr>
          <a:xfrm>
            <a:off x="489857" y="979714"/>
            <a:ext cx="11244943" cy="5693229"/>
          </a:xfrm>
          <a:solidFill>
            <a:schemeClr val="accent6">
              <a:lumMod val="20000"/>
              <a:lumOff val="80000"/>
            </a:schemeClr>
          </a:solidFill>
        </p:spPr>
        <p:txBody>
          <a:bodyPr>
            <a:normAutofit fontScale="92500" lnSpcReduction="20000"/>
          </a:bodyPr>
          <a:lstStyle/>
          <a:p>
            <a:r>
              <a:rPr lang="en-GB" b="1" dirty="0">
                <a:latin typeface="Calibri" panose="020F0502020204030204" pitchFamily="34" charset="0"/>
                <a:ea typeface="Calibri" panose="020F0502020204030204" pitchFamily="34" charset="0"/>
                <a:cs typeface="Calibri" panose="020F0502020204030204" pitchFamily="34" charset="0"/>
              </a:rPr>
              <a:t>Effective questioning</a:t>
            </a:r>
            <a:r>
              <a:rPr lang="en-GB" dirty="0">
                <a:latin typeface="Calibri" panose="020F0502020204030204" pitchFamily="34" charset="0"/>
                <a:ea typeface="Calibri" panose="020F0502020204030204" pitchFamily="34" charset="0"/>
                <a:cs typeface="Calibri" panose="020F0502020204030204" pitchFamily="34" charset="0"/>
              </a:rPr>
              <a:t> should promote interaction rather than just elicit correct answers.</a:t>
            </a:r>
          </a:p>
          <a:p>
            <a:endParaRPr lang="en-GB" dirty="0">
              <a:latin typeface="Calibri" panose="020F0502020204030204" pitchFamily="34" charset="0"/>
              <a:ea typeface="Calibri" panose="020F0502020204030204" pitchFamily="34" charset="0"/>
              <a:cs typeface="Calibri" panose="020F0502020204030204" pitchFamily="34" charset="0"/>
            </a:endParaRPr>
          </a:p>
          <a:p>
            <a:r>
              <a:rPr lang="en-GB" dirty="0">
                <a:latin typeface="Calibri" panose="020F0502020204030204" pitchFamily="34" charset="0"/>
                <a:ea typeface="Calibri" panose="020F0502020204030204" pitchFamily="34" charset="0"/>
                <a:cs typeface="Calibri" panose="020F0502020204030204" pitchFamily="34" charset="0"/>
              </a:rPr>
              <a:t>Teachers often rely on </a:t>
            </a:r>
            <a:r>
              <a:rPr lang="en-GB" b="1" dirty="0">
                <a:latin typeface="Calibri" panose="020F0502020204030204" pitchFamily="34" charset="0"/>
                <a:ea typeface="Calibri" panose="020F0502020204030204" pitchFamily="34" charset="0"/>
                <a:cs typeface="Calibri" panose="020F0502020204030204" pitchFamily="34" charset="0"/>
              </a:rPr>
              <a:t>display questions</a:t>
            </a:r>
            <a:r>
              <a:rPr lang="en-GB" dirty="0">
                <a:latin typeface="Calibri" panose="020F0502020204030204" pitchFamily="34" charset="0"/>
                <a:ea typeface="Calibri" panose="020F0502020204030204" pitchFamily="34" charset="0"/>
                <a:cs typeface="Calibri" panose="020F0502020204030204" pitchFamily="34" charset="0"/>
              </a:rPr>
              <a:t> (those with known answers), which can limit learner engagement.</a:t>
            </a:r>
          </a:p>
          <a:p>
            <a:endParaRPr lang="en-GB" dirty="0">
              <a:latin typeface="Calibri" panose="020F0502020204030204" pitchFamily="34" charset="0"/>
              <a:ea typeface="Calibri" panose="020F0502020204030204" pitchFamily="34" charset="0"/>
              <a:cs typeface="Calibri" panose="020F0502020204030204" pitchFamily="34" charset="0"/>
            </a:endParaRPr>
          </a:p>
          <a:p>
            <a:r>
              <a:rPr lang="en-GB" dirty="0">
                <a:latin typeface="Calibri" panose="020F0502020204030204" pitchFamily="34" charset="0"/>
                <a:ea typeface="Calibri" panose="020F0502020204030204" pitchFamily="34" charset="0"/>
                <a:cs typeface="Calibri" panose="020F0502020204030204" pitchFamily="34" charset="0"/>
              </a:rPr>
              <a:t>Drawing on </a:t>
            </a:r>
            <a:r>
              <a:rPr lang="en-GB" b="1" dirty="0">
                <a:latin typeface="Calibri" panose="020F0502020204030204" pitchFamily="34" charset="0"/>
                <a:ea typeface="Calibri" panose="020F0502020204030204" pitchFamily="34" charset="0"/>
                <a:cs typeface="Calibri" panose="020F0502020204030204" pitchFamily="34" charset="0"/>
              </a:rPr>
              <a:t>Thornbury (1996)</a:t>
            </a:r>
            <a:r>
              <a:rPr lang="en-GB" dirty="0">
                <a:latin typeface="Calibri" panose="020F0502020204030204" pitchFamily="34" charset="0"/>
                <a:ea typeface="Calibri" panose="020F0502020204030204" pitchFamily="34" charset="0"/>
                <a:cs typeface="Calibri" panose="020F0502020204030204" pitchFamily="34" charset="0"/>
              </a:rPr>
              <a:t> and </a:t>
            </a:r>
            <a:r>
              <a:rPr lang="en-GB" b="1" dirty="0">
                <a:latin typeface="Calibri" panose="020F0502020204030204" pitchFamily="34" charset="0"/>
                <a:ea typeface="Calibri" panose="020F0502020204030204" pitchFamily="34" charset="0"/>
                <a:cs typeface="Calibri" panose="020F0502020204030204" pitchFamily="34" charset="0"/>
              </a:rPr>
              <a:t>Cullen (1998)</a:t>
            </a:r>
            <a:r>
              <a:rPr lang="en-GB" dirty="0">
                <a:latin typeface="Calibri" panose="020F0502020204030204" pitchFamily="34" charset="0"/>
                <a:ea typeface="Calibri" panose="020F0502020204030204" pitchFamily="34" charset="0"/>
                <a:cs typeface="Calibri" panose="020F0502020204030204" pitchFamily="34" charset="0"/>
              </a:rPr>
              <a:t>, </a:t>
            </a:r>
            <a:r>
              <a:rPr lang="en-GB" b="1" dirty="0">
                <a:latin typeface="Calibri" panose="020F0502020204030204" pitchFamily="34" charset="0"/>
                <a:ea typeface="Calibri" panose="020F0502020204030204" pitchFamily="34" charset="0"/>
                <a:cs typeface="Calibri" panose="020F0502020204030204" pitchFamily="34" charset="0"/>
              </a:rPr>
              <a:t>Walsh (2013)</a:t>
            </a:r>
            <a:r>
              <a:rPr lang="en-GB" dirty="0">
                <a:latin typeface="Calibri" panose="020F0502020204030204" pitchFamily="34" charset="0"/>
                <a:ea typeface="Calibri" panose="020F0502020204030204" pitchFamily="34" charset="0"/>
                <a:cs typeface="Calibri" panose="020F0502020204030204" pitchFamily="34" charset="0"/>
              </a:rPr>
              <a:t> advocates for more </a:t>
            </a:r>
            <a:r>
              <a:rPr lang="en-GB" b="1" dirty="0">
                <a:latin typeface="Calibri" panose="020F0502020204030204" pitchFamily="34" charset="0"/>
                <a:ea typeface="Calibri" panose="020F0502020204030204" pitchFamily="34" charset="0"/>
                <a:cs typeface="Calibri" panose="020F0502020204030204" pitchFamily="34" charset="0"/>
              </a:rPr>
              <a:t>referential questions (</a:t>
            </a:r>
            <a:r>
              <a:rPr lang="en-GB" dirty="0">
                <a:latin typeface="Calibri" panose="020F0502020204030204" pitchFamily="34" charset="0"/>
                <a:ea typeface="Calibri" panose="020F0502020204030204" pitchFamily="34" charset="0"/>
                <a:cs typeface="Calibri" panose="020F0502020204030204" pitchFamily="34" charset="0"/>
              </a:rPr>
              <a:t>open-ended questions that encourage learners to express ideas and opinions).</a:t>
            </a:r>
          </a:p>
          <a:p>
            <a:endParaRPr lang="en-GB" dirty="0">
              <a:latin typeface="Calibri" panose="020F0502020204030204" pitchFamily="34" charset="0"/>
              <a:ea typeface="Calibri" panose="020F0502020204030204" pitchFamily="34" charset="0"/>
              <a:cs typeface="Calibri" panose="020F0502020204030204" pitchFamily="34" charset="0"/>
            </a:endParaRPr>
          </a:p>
          <a:p>
            <a:r>
              <a:rPr lang="en-GB" dirty="0">
                <a:latin typeface="Calibri" panose="020F0502020204030204" pitchFamily="34" charset="0"/>
                <a:ea typeface="Calibri" panose="020F0502020204030204" pitchFamily="34" charset="0"/>
                <a:cs typeface="Calibri" panose="020F0502020204030204" pitchFamily="34" charset="0"/>
              </a:rPr>
              <a:t>The importance of </a:t>
            </a:r>
            <a:r>
              <a:rPr lang="en-GB" b="1" dirty="0">
                <a:latin typeface="Calibri" panose="020F0502020204030204" pitchFamily="34" charset="0"/>
                <a:ea typeface="Calibri" panose="020F0502020204030204" pitchFamily="34" charset="0"/>
                <a:cs typeface="Calibri" panose="020F0502020204030204" pitchFamily="34" charset="0"/>
              </a:rPr>
              <a:t>wait time</a:t>
            </a:r>
            <a:r>
              <a:rPr lang="en-GB" dirty="0">
                <a:latin typeface="Calibri" panose="020F0502020204030204" pitchFamily="34" charset="0"/>
                <a:ea typeface="Calibri" panose="020F0502020204030204" pitchFamily="34" charset="0"/>
                <a:cs typeface="Calibri" panose="020F0502020204030204" pitchFamily="34" charset="0"/>
              </a:rPr>
              <a:t> after asking questions. It allows learners to process and respond more thoughtfully. This aligns with </a:t>
            </a:r>
            <a:r>
              <a:rPr lang="en-GB" b="1" dirty="0">
                <a:latin typeface="Calibri" panose="020F0502020204030204" pitchFamily="34" charset="0"/>
                <a:ea typeface="Calibri" panose="020F0502020204030204" pitchFamily="34" charset="0"/>
                <a:cs typeface="Calibri" panose="020F0502020204030204" pitchFamily="34" charset="0"/>
              </a:rPr>
              <a:t>Tsui (1996)</a:t>
            </a:r>
            <a:r>
              <a:rPr lang="en-GB" dirty="0">
                <a:latin typeface="Calibri" panose="020F0502020204030204" pitchFamily="34" charset="0"/>
                <a:ea typeface="Calibri" panose="020F0502020204030204" pitchFamily="34" charset="0"/>
                <a:cs typeface="Calibri" panose="020F0502020204030204" pitchFamily="34" charset="0"/>
              </a:rPr>
              <a:t>, who stress the role of timing in fostering deeper responses.</a:t>
            </a:r>
          </a:p>
          <a:p>
            <a:endParaRPr lang="en-GB" dirty="0">
              <a:latin typeface="Calibri" panose="020F0502020204030204" pitchFamily="34" charset="0"/>
              <a:ea typeface="Calibri" panose="020F0502020204030204" pitchFamily="34" charset="0"/>
              <a:cs typeface="Calibri" panose="020F0502020204030204" pitchFamily="34" charset="0"/>
            </a:endParaRPr>
          </a:p>
          <a:p>
            <a:r>
              <a:rPr lang="en-GB" dirty="0"/>
              <a:t>See Walsh 2015 for a full description</a:t>
            </a:r>
          </a:p>
        </p:txBody>
      </p:sp>
    </p:spTree>
    <p:extLst>
      <p:ext uri="{BB962C8B-B14F-4D97-AF65-F5344CB8AC3E}">
        <p14:creationId xmlns:p14="http://schemas.microsoft.com/office/powerpoint/2010/main" val="3153900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8A4EA-38DD-2649-83C0-238F0EADD5A7}"/>
              </a:ext>
            </a:extLst>
          </p:cNvPr>
          <p:cNvSpPr>
            <a:spLocks noGrp="1"/>
          </p:cNvSpPr>
          <p:nvPr>
            <p:ph type="title"/>
          </p:nvPr>
        </p:nvSpPr>
        <p:spPr/>
        <p:txBody>
          <a:bodyPr/>
          <a:lstStyle/>
          <a:p>
            <a:r>
              <a:rPr lang="en-GB" dirty="0"/>
              <a:t>Nominating students </a:t>
            </a:r>
          </a:p>
        </p:txBody>
      </p:sp>
      <p:sp>
        <p:nvSpPr>
          <p:cNvPr id="3" name="Content Placeholder 2">
            <a:extLst>
              <a:ext uri="{FF2B5EF4-FFF2-40B4-BE49-F238E27FC236}">
                <a16:creationId xmlns:a16="http://schemas.microsoft.com/office/drawing/2014/main" id="{F5E29A02-346E-9684-95DC-BBED11290298}"/>
              </a:ext>
            </a:extLst>
          </p:cNvPr>
          <p:cNvSpPr>
            <a:spLocks noGrp="1"/>
          </p:cNvSpPr>
          <p:nvPr>
            <p:ph idx="1"/>
          </p:nvPr>
        </p:nvSpPr>
        <p:spPr>
          <a:solidFill>
            <a:schemeClr val="accent6">
              <a:lumMod val="20000"/>
              <a:lumOff val="80000"/>
            </a:schemeClr>
          </a:solidFill>
        </p:spPr>
        <p:txBody>
          <a:bodyPr/>
          <a:lstStyle/>
          <a:p>
            <a:r>
              <a:rPr lang="en-GB" dirty="0"/>
              <a:t>Allwright and Bailey (1991) caution that learners should not be forced to contribute or take part in communication until they are ready (also see Choudhury, 2005). </a:t>
            </a:r>
          </a:p>
          <a:p>
            <a:endParaRPr lang="en-GB" dirty="0"/>
          </a:p>
          <a:p>
            <a:r>
              <a:rPr lang="en-GB" dirty="0"/>
              <a:t>Furthermore, more introverted learners may be high achieving despite being more reticent (</a:t>
            </a:r>
            <a:r>
              <a:rPr lang="en-GB" dirty="0" err="1"/>
              <a:t>Czerwionka</a:t>
            </a:r>
            <a:r>
              <a:rPr lang="en-GB" dirty="0"/>
              <a:t>, 2009). </a:t>
            </a:r>
          </a:p>
          <a:p>
            <a:endParaRPr lang="en-GB" dirty="0"/>
          </a:p>
          <a:p>
            <a:r>
              <a:rPr lang="en-GB" dirty="0"/>
              <a:t>However, teachers should give learners the opportunity to take part in class by nominating. </a:t>
            </a:r>
          </a:p>
        </p:txBody>
      </p:sp>
    </p:spTree>
    <p:extLst>
      <p:ext uri="{BB962C8B-B14F-4D97-AF65-F5344CB8AC3E}">
        <p14:creationId xmlns:p14="http://schemas.microsoft.com/office/powerpoint/2010/main" val="17285914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Bloom's Taxonomy Action Verbs | Articles | ID&amp;D | Salisbury ...">
            <a:extLst>
              <a:ext uri="{FF2B5EF4-FFF2-40B4-BE49-F238E27FC236}">
                <a16:creationId xmlns:a16="http://schemas.microsoft.com/office/drawing/2014/main" id="{81B3AE49-E589-2D10-A986-A7053CB390E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478" r="-2" b="3570"/>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FF740E8-531E-FB1F-9E93-C74D1EA34C45}"/>
              </a:ext>
            </a:extLst>
          </p:cNvPr>
          <p:cNvSpPr txBox="1"/>
          <p:nvPr/>
        </p:nvSpPr>
        <p:spPr>
          <a:xfrm>
            <a:off x="250372" y="169120"/>
            <a:ext cx="6204856" cy="369332"/>
          </a:xfrm>
          <a:prstGeom prst="rect">
            <a:avLst/>
          </a:prstGeom>
          <a:noFill/>
        </p:spPr>
        <p:txBody>
          <a:bodyPr wrap="square">
            <a:spAutoFit/>
          </a:bodyPr>
          <a:lstStyle/>
          <a:p>
            <a:r>
              <a:rPr lang="en-GB" dirty="0"/>
              <a:t>Anderson and Krathwohl, 2001</a:t>
            </a:r>
          </a:p>
        </p:txBody>
      </p:sp>
    </p:spTree>
    <p:extLst>
      <p:ext uri="{BB962C8B-B14F-4D97-AF65-F5344CB8AC3E}">
        <p14:creationId xmlns:p14="http://schemas.microsoft.com/office/powerpoint/2010/main" val="3562853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DCB21-81CB-78F1-3482-FCC88A90C65D}"/>
              </a:ext>
            </a:extLst>
          </p:cNvPr>
          <p:cNvSpPr>
            <a:spLocks noGrp="1"/>
          </p:cNvSpPr>
          <p:nvPr>
            <p:ph type="title"/>
          </p:nvPr>
        </p:nvSpPr>
        <p:spPr/>
        <p:txBody>
          <a:bodyPr/>
          <a:lstStyle/>
          <a:p>
            <a:r>
              <a:rPr lang="en-GB" dirty="0"/>
              <a:t>Task 2: Handout 1</a:t>
            </a:r>
          </a:p>
        </p:txBody>
      </p:sp>
      <p:sp>
        <p:nvSpPr>
          <p:cNvPr id="3" name="Content Placeholder 2">
            <a:extLst>
              <a:ext uri="{FF2B5EF4-FFF2-40B4-BE49-F238E27FC236}">
                <a16:creationId xmlns:a16="http://schemas.microsoft.com/office/drawing/2014/main" id="{6D5623F6-72B4-17A2-1231-83550D4F58FB}"/>
              </a:ext>
            </a:extLst>
          </p:cNvPr>
          <p:cNvSpPr>
            <a:spLocks noGrp="1"/>
          </p:cNvSpPr>
          <p:nvPr>
            <p:ph idx="1"/>
          </p:nvPr>
        </p:nvSpPr>
        <p:spPr>
          <a:xfrm>
            <a:off x="838201" y="2055813"/>
            <a:ext cx="5181600" cy="4105501"/>
          </a:xfrm>
          <a:solidFill>
            <a:schemeClr val="accent5">
              <a:lumMod val="20000"/>
              <a:lumOff val="80000"/>
            </a:schemeClr>
          </a:solidFill>
        </p:spPr>
        <p:txBody>
          <a:bodyPr>
            <a:normAutofit/>
          </a:bodyPr>
          <a:lstStyle/>
          <a:p>
            <a:r>
              <a:rPr lang="en-GB" dirty="0"/>
              <a:t>Which sort of questions could you ask for each thinking skill? </a:t>
            </a:r>
          </a:p>
          <a:p>
            <a:pPr marL="0" indent="0">
              <a:buNone/>
            </a:pPr>
            <a:endParaRPr lang="en-GB" dirty="0"/>
          </a:p>
          <a:p>
            <a:r>
              <a:rPr lang="en-GB" dirty="0"/>
              <a:t>Use the verbs to help you. </a:t>
            </a:r>
          </a:p>
          <a:p>
            <a:pPr marL="0" indent="0">
              <a:buNone/>
            </a:pPr>
            <a:endParaRPr lang="en-GB" dirty="0"/>
          </a:p>
          <a:p>
            <a:r>
              <a:rPr lang="en-GB" dirty="0"/>
              <a:t>Look at the handout and compare your ideas </a:t>
            </a:r>
          </a:p>
        </p:txBody>
      </p:sp>
      <p:pic>
        <p:nvPicPr>
          <p:cNvPr id="4" name="Picture 3">
            <a:extLst>
              <a:ext uri="{FF2B5EF4-FFF2-40B4-BE49-F238E27FC236}">
                <a16:creationId xmlns:a16="http://schemas.microsoft.com/office/drawing/2014/main" id="{C118C944-13D2-C9FD-C773-AFB8C7758B8F}"/>
              </a:ext>
            </a:extLst>
          </p:cNvPr>
          <p:cNvPicPr>
            <a:picLocks noChangeAspect="1"/>
          </p:cNvPicPr>
          <p:nvPr/>
        </p:nvPicPr>
        <p:blipFill>
          <a:blip r:embed="rId3"/>
          <a:stretch>
            <a:fillRect/>
          </a:stretch>
        </p:blipFill>
        <p:spPr>
          <a:xfrm>
            <a:off x="5889171" y="0"/>
            <a:ext cx="6302829" cy="6857999"/>
          </a:xfrm>
          <a:prstGeom prst="rect">
            <a:avLst/>
          </a:prstGeom>
        </p:spPr>
      </p:pic>
    </p:spTree>
    <p:extLst>
      <p:ext uri="{BB962C8B-B14F-4D97-AF65-F5344CB8AC3E}">
        <p14:creationId xmlns:p14="http://schemas.microsoft.com/office/powerpoint/2010/main" val="18131372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8929D-7380-078C-6149-6B381F3A0608}"/>
              </a:ext>
            </a:extLst>
          </p:cNvPr>
          <p:cNvSpPr>
            <a:spLocks noGrp="1"/>
          </p:cNvSpPr>
          <p:nvPr>
            <p:ph type="title"/>
          </p:nvPr>
        </p:nvSpPr>
        <p:spPr>
          <a:xfrm>
            <a:off x="838200" y="365126"/>
            <a:ext cx="10515600" cy="505732"/>
          </a:xfrm>
        </p:spPr>
        <p:txBody>
          <a:bodyPr>
            <a:normAutofit fontScale="90000"/>
          </a:bodyPr>
          <a:lstStyle/>
          <a:p>
            <a:r>
              <a:rPr lang="en-GB" dirty="0"/>
              <a:t>Task 3: Exploring a lesson plan (Handout 2)   </a:t>
            </a:r>
          </a:p>
        </p:txBody>
      </p:sp>
      <p:sp>
        <p:nvSpPr>
          <p:cNvPr id="3" name="Content Placeholder 2">
            <a:extLst>
              <a:ext uri="{FF2B5EF4-FFF2-40B4-BE49-F238E27FC236}">
                <a16:creationId xmlns:a16="http://schemas.microsoft.com/office/drawing/2014/main" id="{6447C3B6-5080-7EC9-168C-33A5F185F818}"/>
              </a:ext>
            </a:extLst>
          </p:cNvPr>
          <p:cNvSpPr>
            <a:spLocks noGrp="1"/>
          </p:cNvSpPr>
          <p:nvPr>
            <p:ph idx="1"/>
          </p:nvPr>
        </p:nvSpPr>
        <p:spPr>
          <a:xfrm>
            <a:off x="380999" y="1436914"/>
            <a:ext cx="11538857" cy="5334000"/>
          </a:xfrm>
          <a:solidFill>
            <a:schemeClr val="accent5">
              <a:lumMod val="20000"/>
              <a:lumOff val="80000"/>
            </a:schemeClr>
          </a:solidFill>
        </p:spPr>
        <p:txBody>
          <a:bodyPr/>
          <a:lstStyle/>
          <a:p>
            <a:r>
              <a:rPr lang="en-GB" dirty="0"/>
              <a:t>Read the text from the Guardian. What questions would you use to engage learners in the topic based on Bloom’s taxonomy. </a:t>
            </a:r>
          </a:p>
          <a:p>
            <a:endParaRPr lang="en-GB" dirty="0"/>
          </a:p>
        </p:txBody>
      </p:sp>
      <p:pic>
        <p:nvPicPr>
          <p:cNvPr id="4" name="Picture 3">
            <a:extLst>
              <a:ext uri="{FF2B5EF4-FFF2-40B4-BE49-F238E27FC236}">
                <a16:creationId xmlns:a16="http://schemas.microsoft.com/office/drawing/2014/main" id="{34C2D7B4-AD6A-C483-F919-7384D6DAC59E}"/>
              </a:ext>
            </a:extLst>
          </p:cNvPr>
          <p:cNvPicPr>
            <a:picLocks noChangeAspect="1"/>
          </p:cNvPicPr>
          <p:nvPr/>
        </p:nvPicPr>
        <p:blipFill>
          <a:blip r:embed="rId3"/>
          <a:stretch>
            <a:fillRect/>
          </a:stretch>
        </p:blipFill>
        <p:spPr>
          <a:xfrm>
            <a:off x="2944368" y="2552246"/>
            <a:ext cx="6303264" cy="3940629"/>
          </a:xfrm>
          <a:prstGeom prst="rect">
            <a:avLst/>
          </a:prstGeom>
        </p:spPr>
      </p:pic>
    </p:spTree>
    <p:extLst>
      <p:ext uri="{BB962C8B-B14F-4D97-AF65-F5344CB8AC3E}">
        <p14:creationId xmlns:p14="http://schemas.microsoft.com/office/powerpoint/2010/main" val="1102823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AB894-0FBD-2F1E-4339-04127FA27174}"/>
              </a:ext>
            </a:extLst>
          </p:cNvPr>
          <p:cNvSpPr>
            <a:spLocks noGrp="1"/>
          </p:cNvSpPr>
          <p:nvPr>
            <p:ph type="title"/>
          </p:nvPr>
        </p:nvSpPr>
        <p:spPr/>
        <p:txBody>
          <a:bodyPr/>
          <a:lstStyle/>
          <a:p>
            <a:pPr algn="ctr"/>
            <a:r>
              <a:rPr lang="en-GB" dirty="0"/>
              <a:t>Making Buzz Groups Work</a:t>
            </a:r>
          </a:p>
        </p:txBody>
      </p:sp>
      <p:pic>
        <p:nvPicPr>
          <p:cNvPr id="5" name="Content Placeholder 4">
            <a:extLst>
              <a:ext uri="{FF2B5EF4-FFF2-40B4-BE49-F238E27FC236}">
                <a16:creationId xmlns:a16="http://schemas.microsoft.com/office/drawing/2014/main" id="{9722034F-5CF3-D0D3-6F18-49EBB20046E8}"/>
              </a:ext>
            </a:extLst>
          </p:cNvPr>
          <p:cNvPicPr>
            <a:picLocks noGrp="1" noChangeAspect="1"/>
          </p:cNvPicPr>
          <p:nvPr>
            <p:ph idx="1"/>
          </p:nvPr>
        </p:nvPicPr>
        <p:blipFill>
          <a:blip r:embed="rId2"/>
          <a:stretch>
            <a:fillRect/>
          </a:stretch>
        </p:blipFill>
        <p:spPr>
          <a:xfrm>
            <a:off x="2832496" y="1825625"/>
            <a:ext cx="6527007" cy="4351338"/>
          </a:xfrm>
          <a:prstGeom prst="rect">
            <a:avLst/>
          </a:prstGeom>
        </p:spPr>
      </p:pic>
    </p:spTree>
    <p:extLst>
      <p:ext uri="{BB962C8B-B14F-4D97-AF65-F5344CB8AC3E}">
        <p14:creationId xmlns:p14="http://schemas.microsoft.com/office/powerpoint/2010/main" val="2226347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623D3-30E6-729D-AE36-9E879A7BFCC3}"/>
              </a:ext>
            </a:extLst>
          </p:cNvPr>
          <p:cNvSpPr>
            <a:spLocks noGrp="1"/>
          </p:cNvSpPr>
          <p:nvPr>
            <p:ph type="title"/>
          </p:nvPr>
        </p:nvSpPr>
        <p:spPr>
          <a:xfrm>
            <a:off x="446314" y="1"/>
            <a:ext cx="11277600" cy="1690688"/>
          </a:xfrm>
        </p:spPr>
        <p:txBody>
          <a:bodyPr>
            <a:normAutofit fontScale="90000"/>
          </a:bodyPr>
          <a:lstStyle/>
          <a:p>
            <a:r>
              <a:rPr lang="en-GB" dirty="0"/>
              <a:t>Task 4: A Jigsaw/Information Gap</a:t>
            </a:r>
            <a:br>
              <a:rPr lang="en-GB" dirty="0"/>
            </a:br>
            <a:r>
              <a:rPr lang="en-GB" dirty="0"/>
              <a:t> </a:t>
            </a:r>
            <a:r>
              <a:rPr lang="en-GB" sz="3600" dirty="0"/>
              <a:t>Would this work in your seminars? How could you adjust it to make it work? </a:t>
            </a:r>
          </a:p>
        </p:txBody>
      </p:sp>
      <p:sp>
        <p:nvSpPr>
          <p:cNvPr id="3" name="Content Placeholder 2">
            <a:extLst>
              <a:ext uri="{FF2B5EF4-FFF2-40B4-BE49-F238E27FC236}">
                <a16:creationId xmlns:a16="http://schemas.microsoft.com/office/drawing/2014/main" id="{89B9B61C-90F8-E343-BF8A-F99D6F675730}"/>
              </a:ext>
            </a:extLst>
          </p:cNvPr>
          <p:cNvSpPr>
            <a:spLocks noGrp="1"/>
          </p:cNvSpPr>
          <p:nvPr>
            <p:ph idx="1"/>
          </p:nvPr>
        </p:nvSpPr>
        <p:spPr>
          <a:xfrm>
            <a:off x="566057" y="1825625"/>
            <a:ext cx="10787743" cy="4542518"/>
          </a:xfrm>
          <a:solidFill>
            <a:schemeClr val="accent2">
              <a:lumMod val="20000"/>
              <a:lumOff val="80000"/>
            </a:schemeClr>
          </a:solidFill>
        </p:spPr>
        <p:txBody>
          <a:bodyPr>
            <a:normAutofit fontScale="77500" lnSpcReduction="20000"/>
          </a:bodyPr>
          <a:lstStyle/>
          <a:p>
            <a:pPr marL="514350" indent="-514350">
              <a:buFont typeface="+mj-lt"/>
              <a:buAutoNum type="arabicPeriod"/>
            </a:pPr>
            <a:r>
              <a:rPr lang="en-GB" dirty="0"/>
              <a:t>Choose a topic that can be divided into several subtopics.</a:t>
            </a:r>
          </a:p>
          <a:p>
            <a:pPr marL="514350" indent="-514350">
              <a:buFont typeface="+mj-lt"/>
              <a:buAutoNum type="arabicPeriod"/>
            </a:pPr>
            <a:r>
              <a:rPr lang="en-GB" dirty="0"/>
              <a:t>Divide students into home groups, usually four to six students per group.</a:t>
            </a:r>
          </a:p>
          <a:p>
            <a:pPr marL="514350" indent="-514350">
              <a:buFont typeface="+mj-lt"/>
              <a:buAutoNum type="arabicPeriod"/>
            </a:pPr>
            <a:r>
              <a:rPr lang="en-GB" dirty="0"/>
              <a:t>Assign each member of the home group a different subtopic to become an expert in.</a:t>
            </a:r>
          </a:p>
          <a:p>
            <a:pPr marL="514350" indent="-514350">
              <a:buFont typeface="+mj-lt"/>
              <a:buAutoNum type="arabicPeriod"/>
            </a:pPr>
            <a:r>
              <a:rPr lang="en-GB" dirty="0"/>
              <a:t>Regroup students into expert groups, putting together all students with the same subtopic.</a:t>
            </a:r>
          </a:p>
          <a:p>
            <a:pPr marL="514350" indent="-514350">
              <a:buFont typeface="+mj-lt"/>
              <a:buAutoNum type="arabicPeriod"/>
            </a:pPr>
            <a:r>
              <a:rPr lang="en-GB" dirty="0"/>
              <a:t>Ask expert groups to read, discuss and learn their subtopic until they feel confident.</a:t>
            </a:r>
          </a:p>
          <a:p>
            <a:pPr marL="514350" indent="-514350">
              <a:buFont typeface="+mj-lt"/>
              <a:buAutoNum type="arabicPeriod"/>
            </a:pPr>
            <a:r>
              <a:rPr lang="en-GB" dirty="0"/>
              <a:t>Provide guiding questions or tasks to structure their expert discussion.</a:t>
            </a:r>
          </a:p>
          <a:p>
            <a:pPr marL="514350" indent="-514350">
              <a:buFont typeface="+mj-lt"/>
              <a:buAutoNum type="arabicPeriod"/>
            </a:pPr>
            <a:r>
              <a:rPr lang="en-GB" dirty="0"/>
              <a:t>Send students back to their original home groups.</a:t>
            </a:r>
          </a:p>
          <a:p>
            <a:pPr marL="514350" indent="-514350">
              <a:buFont typeface="+mj-lt"/>
              <a:buAutoNum type="arabicPeriod"/>
            </a:pPr>
            <a:r>
              <a:rPr lang="en-GB" dirty="0"/>
              <a:t>Ask each student to teach their subtopic to their home group.</a:t>
            </a:r>
          </a:p>
          <a:p>
            <a:pPr marL="514350" indent="-514350">
              <a:buFont typeface="+mj-lt"/>
              <a:buAutoNum type="arabicPeriod"/>
            </a:pPr>
            <a:r>
              <a:rPr lang="en-GB" dirty="0"/>
              <a:t>Encourage home groups to synthesise the information into a shared understanding or final product.</a:t>
            </a:r>
          </a:p>
          <a:p>
            <a:pPr marL="514350" indent="-514350">
              <a:buFont typeface="+mj-lt"/>
              <a:buAutoNum type="arabicPeriod"/>
            </a:pPr>
            <a:r>
              <a:rPr lang="en-GB" dirty="0"/>
              <a:t>Debrief the activity by discussing what they learned and how the process went.</a:t>
            </a:r>
          </a:p>
        </p:txBody>
      </p:sp>
    </p:spTree>
    <p:extLst>
      <p:ext uri="{BB962C8B-B14F-4D97-AF65-F5344CB8AC3E}">
        <p14:creationId xmlns:p14="http://schemas.microsoft.com/office/powerpoint/2010/main" val="3664733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B2951-4E6D-13B5-F93D-F0D4F5174442}"/>
              </a:ext>
            </a:extLst>
          </p:cNvPr>
          <p:cNvSpPr>
            <a:spLocks noGrp="1"/>
          </p:cNvSpPr>
          <p:nvPr>
            <p:ph type="title"/>
          </p:nvPr>
        </p:nvSpPr>
        <p:spPr/>
        <p:txBody>
          <a:bodyPr/>
          <a:lstStyle/>
          <a:p>
            <a:r>
              <a:rPr lang="en-GB" dirty="0"/>
              <a:t>Task 5: Strategies for classroom interaction</a:t>
            </a:r>
          </a:p>
        </p:txBody>
      </p:sp>
      <p:sp>
        <p:nvSpPr>
          <p:cNvPr id="3" name="Content Placeholder 2">
            <a:extLst>
              <a:ext uri="{FF2B5EF4-FFF2-40B4-BE49-F238E27FC236}">
                <a16:creationId xmlns:a16="http://schemas.microsoft.com/office/drawing/2014/main" id="{71714590-A522-B354-A3F2-DBC6F7BD81B4}"/>
              </a:ext>
            </a:extLst>
          </p:cNvPr>
          <p:cNvSpPr>
            <a:spLocks noGrp="1"/>
          </p:cNvSpPr>
          <p:nvPr>
            <p:ph idx="1"/>
          </p:nvPr>
        </p:nvSpPr>
        <p:spPr>
          <a:xfrm>
            <a:off x="838200" y="1825625"/>
            <a:ext cx="10515600" cy="3715204"/>
          </a:xfrm>
          <a:solidFill>
            <a:schemeClr val="accent4">
              <a:lumMod val="20000"/>
              <a:lumOff val="80000"/>
            </a:schemeClr>
          </a:solidFill>
        </p:spPr>
        <p:txBody>
          <a:bodyPr/>
          <a:lstStyle/>
          <a:p>
            <a:r>
              <a:rPr lang="en-GB" dirty="0"/>
              <a:t>Put the cards face down.</a:t>
            </a:r>
          </a:p>
          <a:p>
            <a:endParaRPr lang="en-GB" dirty="0"/>
          </a:p>
          <a:p>
            <a:r>
              <a:rPr lang="en-GB" dirty="0"/>
              <a:t>Turn one over and discuss it. Does each card refer to before the seminar or during the seminar?</a:t>
            </a:r>
          </a:p>
          <a:p>
            <a:endParaRPr lang="en-GB" dirty="0"/>
          </a:p>
          <a:p>
            <a:r>
              <a:rPr lang="en-GB" dirty="0"/>
              <a:t>Can it address any of the issues identified on your poster?</a:t>
            </a:r>
          </a:p>
          <a:p>
            <a:endParaRPr lang="en-GB" dirty="0"/>
          </a:p>
        </p:txBody>
      </p:sp>
    </p:spTree>
    <p:extLst>
      <p:ext uri="{BB962C8B-B14F-4D97-AF65-F5344CB8AC3E}">
        <p14:creationId xmlns:p14="http://schemas.microsoft.com/office/powerpoint/2010/main" val="213426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E5FBD-C2B2-5542-E753-2C7BD9EE04F1}"/>
              </a:ext>
            </a:extLst>
          </p:cNvPr>
          <p:cNvSpPr>
            <a:spLocks noGrp="1"/>
          </p:cNvSpPr>
          <p:nvPr>
            <p:ph type="title"/>
          </p:nvPr>
        </p:nvSpPr>
        <p:spPr>
          <a:xfrm>
            <a:off x="838200" y="335642"/>
            <a:ext cx="10515600" cy="690789"/>
          </a:xfrm>
        </p:spPr>
        <p:txBody>
          <a:bodyPr>
            <a:normAutofit fontScale="90000"/>
          </a:bodyPr>
          <a:lstStyle/>
          <a:p>
            <a:r>
              <a:rPr lang="en-GB" dirty="0"/>
              <a:t>Task 6: Moving beyond questions and using tasks</a:t>
            </a:r>
          </a:p>
        </p:txBody>
      </p:sp>
      <p:sp>
        <p:nvSpPr>
          <p:cNvPr id="3" name="Content Placeholder 2">
            <a:extLst>
              <a:ext uri="{FF2B5EF4-FFF2-40B4-BE49-F238E27FC236}">
                <a16:creationId xmlns:a16="http://schemas.microsoft.com/office/drawing/2014/main" id="{5ADB6D46-9967-7361-2E5E-DEC5256FF95A}"/>
              </a:ext>
            </a:extLst>
          </p:cNvPr>
          <p:cNvSpPr>
            <a:spLocks noGrp="1"/>
          </p:cNvSpPr>
          <p:nvPr>
            <p:ph idx="1"/>
          </p:nvPr>
        </p:nvSpPr>
        <p:spPr>
          <a:xfrm>
            <a:off x="838200" y="1458686"/>
            <a:ext cx="10515600" cy="4718277"/>
          </a:xfrm>
          <a:solidFill>
            <a:schemeClr val="accent5">
              <a:lumMod val="20000"/>
              <a:lumOff val="80000"/>
            </a:schemeClr>
          </a:solidFill>
        </p:spPr>
        <p:txBody>
          <a:bodyPr>
            <a:normAutofit fontScale="92500" lnSpcReduction="20000"/>
          </a:bodyPr>
          <a:lstStyle/>
          <a:p>
            <a:r>
              <a:rPr lang="en-GB" dirty="0"/>
              <a:t>Which thinking skills are used below?</a:t>
            </a:r>
          </a:p>
          <a:p>
            <a:pPr marL="0" indent="0">
              <a:buNone/>
            </a:pPr>
            <a:r>
              <a:rPr lang="en-GB" dirty="0"/>
              <a:t> </a:t>
            </a:r>
          </a:p>
          <a:p>
            <a:r>
              <a:rPr lang="en-GB" dirty="0"/>
              <a:t>Listing</a:t>
            </a:r>
          </a:p>
          <a:p>
            <a:r>
              <a:rPr lang="en-GB" dirty="0"/>
              <a:t>Ordering and Sorting (including sequencing, ranking, classifying)</a:t>
            </a:r>
          </a:p>
          <a:p>
            <a:r>
              <a:rPr lang="en-GB" dirty="0"/>
              <a:t>Matching</a:t>
            </a:r>
          </a:p>
          <a:p>
            <a:r>
              <a:rPr lang="en-GB" dirty="0"/>
              <a:t>Comparing</a:t>
            </a:r>
          </a:p>
          <a:p>
            <a:r>
              <a:rPr lang="en-GB" dirty="0"/>
              <a:t>Problem‑solving</a:t>
            </a:r>
          </a:p>
          <a:p>
            <a:r>
              <a:rPr lang="en-GB" dirty="0"/>
              <a:t>Sharing personal experiences</a:t>
            </a:r>
          </a:p>
          <a:p>
            <a:r>
              <a:rPr lang="en-GB" dirty="0"/>
              <a:t>Projects and creative tasks</a:t>
            </a:r>
          </a:p>
          <a:p>
            <a:endParaRPr lang="en-GB" dirty="0"/>
          </a:p>
          <a:p>
            <a:pPr marL="0" indent="0" algn="r">
              <a:buNone/>
            </a:pPr>
            <a:r>
              <a:rPr lang="en-GB" dirty="0"/>
              <a:t>(Willis &amp; Willis, 2007)</a:t>
            </a:r>
          </a:p>
        </p:txBody>
      </p:sp>
    </p:spTree>
    <p:extLst>
      <p:ext uri="{BB962C8B-B14F-4D97-AF65-F5344CB8AC3E}">
        <p14:creationId xmlns:p14="http://schemas.microsoft.com/office/powerpoint/2010/main" val="3976452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306AD-3A30-CBB1-BEEE-88AFED5649F6}"/>
              </a:ext>
            </a:extLst>
          </p:cNvPr>
          <p:cNvSpPr>
            <a:spLocks noGrp="1"/>
          </p:cNvSpPr>
          <p:nvPr>
            <p:ph type="title"/>
          </p:nvPr>
        </p:nvSpPr>
        <p:spPr>
          <a:xfrm>
            <a:off x="838200" y="0"/>
            <a:ext cx="10515600" cy="729344"/>
          </a:xfrm>
        </p:spPr>
        <p:txBody>
          <a:bodyPr>
            <a:normAutofit/>
          </a:bodyPr>
          <a:lstStyle/>
          <a:p>
            <a:r>
              <a:rPr lang="en-GB" dirty="0"/>
              <a:t>Task 7.1: Giving instructions </a:t>
            </a:r>
          </a:p>
        </p:txBody>
      </p:sp>
      <p:sp>
        <p:nvSpPr>
          <p:cNvPr id="3" name="Content Placeholder 2">
            <a:extLst>
              <a:ext uri="{FF2B5EF4-FFF2-40B4-BE49-F238E27FC236}">
                <a16:creationId xmlns:a16="http://schemas.microsoft.com/office/drawing/2014/main" id="{3E9D1A80-8B2C-B172-C704-CFCA35BD0847}"/>
              </a:ext>
            </a:extLst>
          </p:cNvPr>
          <p:cNvSpPr>
            <a:spLocks noGrp="1"/>
          </p:cNvSpPr>
          <p:nvPr>
            <p:ph idx="1"/>
          </p:nvPr>
        </p:nvSpPr>
        <p:spPr>
          <a:xfrm>
            <a:off x="478971" y="881744"/>
            <a:ext cx="11125199" cy="5693228"/>
          </a:xfrm>
          <a:solidFill>
            <a:schemeClr val="accent2">
              <a:lumMod val="20000"/>
              <a:lumOff val="80000"/>
            </a:schemeClr>
          </a:solidFill>
        </p:spPr>
        <p:txBody>
          <a:bodyPr>
            <a:normAutofit lnSpcReduction="10000"/>
          </a:bodyPr>
          <a:lstStyle/>
          <a:p>
            <a:r>
              <a:rPr lang="en-GB" dirty="0"/>
              <a:t>Imagine you need to give a new TA help with giving instructions. What advice would you give? </a:t>
            </a:r>
          </a:p>
          <a:p>
            <a:endParaRPr lang="en-GB" dirty="0"/>
          </a:p>
          <a:p>
            <a:r>
              <a:rPr lang="en-GB" dirty="0"/>
              <a:t>Keep instructions short and simple</a:t>
            </a:r>
          </a:p>
          <a:p>
            <a:r>
              <a:rPr lang="en-GB" dirty="0"/>
              <a:t>Learners process spoken information quickly, so instructions must be:</a:t>
            </a:r>
          </a:p>
          <a:p>
            <a:r>
              <a:rPr lang="en-GB" dirty="0"/>
              <a:t>Brief</a:t>
            </a:r>
          </a:p>
          <a:p>
            <a:r>
              <a:rPr lang="en-GB" dirty="0"/>
              <a:t>Clear</a:t>
            </a:r>
          </a:p>
          <a:p>
            <a:r>
              <a:rPr lang="en-GB" dirty="0"/>
              <a:t>Sequential</a:t>
            </a:r>
          </a:p>
          <a:p>
            <a:r>
              <a:rPr lang="en-GB" dirty="0"/>
              <a:t>Example :“Look at the question on the board. Talk with your partner for 5 minutes. Make notes and prepare 2 key points to share. </a:t>
            </a:r>
          </a:p>
          <a:p>
            <a:r>
              <a:rPr lang="en-GB" dirty="0"/>
              <a:t>Avoid adding unnecessary explanations in the middle. Offer the task first, support later.</a:t>
            </a:r>
          </a:p>
          <a:p>
            <a:endParaRPr lang="en-GB" dirty="0"/>
          </a:p>
          <a:p>
            <a:endParaRPr lang="en-GB" dirty="0"/>
          </a:p>
        </p:txBody>
      </p:sp>
    </p:spTree>
    <p:extLst>
      <p:ext uri="{BB962C8B-B14F-4D97-AF65-F5344CB8AC3E}">
        <p14:creationId xmlns:p14="http://schemas.microsoft.com/office/powerpoint/2010/main" val="640249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849BC-9D21-CCC3-B97C-B42C2D9816D8}"/>
              </a:ext>
            </a:extLst>
          </p:cNvPr>
          <p:cNvSpPr>
            <a:spLocks noGrp="1"/>
          </p:cNvSpPr>
          <p:nvPr>
            <p:ph type="title"/>
          </p:nvPr>
        </p:nvSpPr>
        <p:spPr>
          <a:xfrm>
            <a:off x="838200" y="163286"/>
            <a:ext cx="10515600" cy="555171"/>
          </a:xfrm>
        </p:spPr>
        <p:txBody>
          <a:bodyPr>
            <a:normAutofit fontScale="90000"/>
          </a:bodyPr>
          <a:lstStyle/>
          <a:p>
            <a:r>
              <a:rPr lang="en-GB" dirty="0"/>
              <a:t>Task 7.2: Gesture &amp; Voice </a:t>
            </a:r>
          </a:p>
        </p:txBody>
      </p:sp>
      <p:sp>
        <p:nvSpPr>
          <p:cNvPr id="3" name="Content Placeholder 2">
            <a:extLst>
              <a:ext uri="{FF2B5EF4-FFF2-40B4-BE49-F238E27FC236}">
                <a16:creationId xmlns:a16="http://schemas.microsoft.com/office/drawing/2014/main" id="{71F02F86-9BB7-16DA-603F-D2FEDEF879D5}"/>
              </a:ext>
            </a:extLst>
          </p:cNvPr>
          <p:cNvSpPr>
            <a:spLocks noGrp="1"/>
          </p:cNvSpPr>
          <p:nvPr>
            <p:ph idx="1"/>
          </p:nvPr>
        </p:nvSpPr>
        <p:spPr>
          <a:xfrm>
            <a:off x="576944" y="1012372"/>
            <a:ext cx="11234056" cy="5606142"/>
          </a:xfrm>
          <a:solidFill>
            <a:schemeClr val="accent2">
              <a:lumMod val="20000"/>
              <a:lumOff val="80000"/>
            </a:schemeClr>
          </a:solidFill>
        </p:spPr>
        <p:txBody>
          <a:bodyPr>
            <a:normAutofit fontScale="85000" lnSpcReduction="20000"/>
          </a:bodyPr>
          <a:lstStyle/>
          <a:p>
            <a:r>
              <a:rPr lang="en-GB" dirty="0"/>
              <a:t>What gesture could you use for these instructions?</a:t>
            </a:r>
          </a:p>
          <a:p>
            <a:r>
              <a:rPr lang="en-GB" dirty="0"/>
              <a:t>How would you use your voice in each one?</a:t>
            </a:r>
          </a:p>
          <a:p>
            <a:endParaRPr lang="en-GB" dirty="0"/>
          </a:p>
          <a:p>
            <a:pPr algn="ctr"/>
            <a:r>
              <a:rPr lang="en-GB" dirty="0"/>
              <a:t>Work in pairs. </a:t>
            </a:r>
          </a:p>
          <a:p>
            <a:pPr algn="ctr"/>
            <a:endParaRPr lang="en-GB" dirty="0"/>
          </a:p>
          <a:p>
            <a:pPr algn="ctr"/>
            <a:r>
              <a:rPr lang="en-GB" dirty="0"/>
              <a:t>Work in groups of 3. </a:t>
            </a:r>
          </a:p>
          <a:p>
            <a:pPr algn="ctr"/>
            <a:endParaRPr lang="en-GB" dirty="0"/>
          </a:p>
          <a:p>
            <a:pPr algn="ctr"/>
            <a:r>
              <a:rPr lang="en-GB" dirty="0"/>
              <a:t>Come back together. </a:t>
            </a:r>
          </a:p>
          <a:p>
            <a:pPr algn="ctr"/>
            <a:endParaRPr lang="en-GB" dirty="0"/>
          </a:p>
          <a:p>
            <a:pPr algn="ctr"/>
            <a:r>
              <a:rPr lang="en-GB" dirty="0"/>
              <a:t>Look at me/Listen to me. </a:t>
            </a:r>
          </a:p>
          <a:p>
            <a:pPr algn="ctr"/>
            <a:endParaRPr lang="en-GB" dirty="0"/>
          </a:p>
          <a:p>
            <a:pPr algn="ctr"/>
            <a:r>
              <a:rPr lang="en-GB" dirty="0"/>
              <a:t>Look at the board. </a:t>
            </a:r>
          </a:p>
          <a:p>
            <a:pPr algn="ctr"/>
            <a:endParaRPr lang="en-GB" dirty="0"/>
          </a:p>
          <a:p>
            <a:pPr algn="ctr"/>
            <a:r>
              <a:rPr lang="en-GB" dirty="0"/>
              <a:t>Talk to each other</a:t>
            </a:r>
          </a:p>
        </p:txBody>
      </p:sp>
    </p:spTree>
    <p:extLst>
      <p:ext uri="{BB962C8B-B14F-4D97-AF65-F5344CB8AC3E}">
        <p14:creationId xmlns:p14="http://schemas.microsoft.com/office/powerpoint/2010/main" val="4052367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FA6E1-2832-333A-6191-879F447B3B3A}"/>
              </a:ext>
            </a:extLst>
          </p:cNvPr>
          <p:cNvSpPr>
            <a:spLocks noGrp="1"/>
          </p:cNvSpPr>
          <p:nvPr>
            <p:ph type="title"/>
          </p:nvPr>
        </p:nvSpPr>
        <p:spPr/>
        <p:txBody>
          <a:bodyPr/>
          <a:lstStyle/>
          <a:p>
            <a:r>
              <a:rPr lang="en-GB" dirty="0"/>
              <a:t>Task 7. 3: How to mix students up </a:t>
            </a:r>
          </a:p>
        </p:txBody>
      </p:sp>
      <p:sp>
        <p:nvSpPr>
          <p:cNvPr id="3" name="Content Placeholder 2">
            <a:extLst>
              <a:ext uri="{FF2B5EF4-FFF2-40B4-BE49-F238E27FC236}">
                <a16:creationId xmlns:a16="http://schemas.microsoft.com/office/drawing/2014/main" id="{BA0AB18B-7149-1E1B-81F7-1111F5653974}"/>
              </a:ext>
            </a:extLst>
          </p:cNvPr>
          <p:cNvSpPr>
            <a:spLocks noGrp="1"/>
          </p:cNvSpPr>
          <p:nvPr>
            <p:ph idx="1"/>
          </p:nvPr>
        </p:nvSpPr>
        <p:spPr>
          <a:xfrm>
            <a:off x="838200" y="1825625"/>
            <a:ext cx="10515600" cy="3203575"/>
          </a:xfrm>
          <a:solidFill>
            <a:schemeClr val="accent2">
              <a:lumMod val="20000"/>
              <a:lumOff val="80000"/>
            </a:schemeClr>
          </a:solidFill>
        </p:spPr>
        <p:txBody>
          <a:bodyPr/>
          <a:lstStyle/>
          <a:p>
            <a:r>
              <a:rPr lang="en-GB" dirty="0"/>
              <a:t>Instructions: </a:t>
            </a:r>
          </a:p>
          <a:p>
            <a:endParaRPr lang="en-GB" dirty="0"/>
          </a:p>
          <a:p>
            <a:pPr>
              <a:buFontTx/>
              <a:buChar char="-"/>
            </a:pPr>
            <a:r>
              <a:rPr lang="en-GB" dirty="0"/>
              <a:t>Give learners a number.</a:t>
            </a:r>
          </a:p>
          <a:p>
            <a:pPr>
              <a:buFontTx/>
              <a:buChar char="-"/>
            </a:pPr>
            <a:r>
              <a:rPr lang="en-GB" dirty="0"/>
              <a:t>Tell learners to stand up. </a:t>
            </a:r>
          </a:p>
          <a:p>
            <a:pPr>
              <a:buFontTx/>
              <a:buChar char="-"/>
            </a:pPr>
            <a:r>
              <a:rPr lang="en-GB" dirty="0"/>
              <a:t>Regroup by number. </a:t>
            </a:r>
          </a:p>
        </p:txBody>
      </p:sp>
    </p:spTree>
    <p:extLst>
      <p:ext uri="{BB962C8B-B14F-4D97-AF65-F5344CB8AC3E}">
        <p14:creationId xmlns:p14="http://schemas.microsoft.com/office/powerpoint/2010/main" val="3177481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EB47E-25F2-34E0-114D-A5E179F42624}"/>
              </a:ext>
            </a:extLst>
          </p:cNvPr>
          <p:cNvSpPr>
            <a:spLocks noGrp="1"/>
          </p:cNvSpPr>
          <p:nvPr>
            <p:ph type="title"/>
          </p:nvPr>
        </p:nvSpPr>
        <p:spPr/>
        <p:txBody>
          <a:bodyPr/>
          <a:lstStyle/>
          <a:p>
            <a:r>
              <a:rPr lang="en-GB" dirty="0"/>
              <a:t>Task 8: Scenario &amp; Practice </a:t>
            </a:r>
          </a:p>
        </p:txBody>
      </p:sp>
      <p:sp>
        <p:nvSpPr>
          <p:cNvPr id="3" name="Content Placeholder 2">
            <a:extLst>
              <a:ext uri="{FF2B5EF4-FFF2-40B4-BE49-F238E27FC236}">
                <a16:creationId xmlns:a16="http://schemas.microsoft.com/office/drawing/2014/main" id="{722B7F3E-5710-D013-32C2-9273429DF5CA}"/>
              </a:ext>
            </a:extLst>
          </p:cNvPr>
          <p:cNvSpPr>
            <a:spLocks noGrp="1"/>
          </p:cNvSpPr>
          <p:nvPr>
            <p:ph idx="1"/>
          </p:nvPr>
        </p:nvSpPr>
        <p:spPr>
          <a:solidFill>
            <a:schemeClr val="accent6">
              <a:lumMod val="20000"/>
              <a:lumOff val="80000"/>
            </a:schemeClr>
          </a:solidFill>
          <a:ln>
            <a:solidFill>
              <a:schemeClr val="accent6">
                <a:lumMod val="20000"/>
                <a:lumOff val="80000"/>
              </a:schemeClr>
            </a:solidFill>
          </a:ln>
        </p:spPr>
        <p:txBody>
          <a:bodyPr/>
          <a:lstStyle/>
          <a:p>
            <a:endParaRPr lang="en-GB" dirty="0"/>
          </a:p>
          <a:p>
            <a:r>
              <a:rPr lang="en-GB" dirty="0"/>
              <a:t>Use the Climate text from the guardian and the questions. </a:t>
            </a:r>
          </a:p>
          <a:p>
            <a:endParaRPr lang="en-GB" dirty="0"/>
          </a:p>
          <a:p>
            <a:r>
              <a:rPr lang="en-GB" dirty="0"/>
              <a:t>In your group plan how which strategies you would like to try out.</a:t>
            </a:r>
          </a:p>
          <a:p>
            <a:endParaRPr lang="en-GB" dirty="0"/>
          </a:p>
          <a:p>
            <a:r>
              <a:rPr lang="en-GB" dirty="0"/>
              <a:t>Take it in turns to role play parts of the lesson using some of the strategies. </a:t>
            </a:r>
          </a:p>
        </p:txBody>
      </p:sp>
    </p:spTree>
    <p:extLst>
      <p:ext uri="{BB962C8B-B14F-4D97-AF65-F5344CB8AC3E}">
        <p14:creationId xmlns:p14="http://schemas.microsoft.com/office/powerpoint/2010/main" val="27466879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77521-9C32-12E7-633F-31B636A1A2CE}"/>
              </a:ext>
            </a:extLst>
          </p:cNvPr>
          <p:cNvSpPr>
            <a:spLocks noGrp="1"/>
          </p:cNvSpPr>
          <p:nvPr>
            <p:ph type="title"/>
          </p:nvPr>
        </p:nvSpPr>
        <p:spPr/>
        <p:txBody>
          <a:bodyPr/>
          <a:lstStyle/>
          <a:p>
            <a:r>
              <a:rPr lang="en-GB" dirty="0"/>
              <a:t>Task 9: Developing Reflective Practice </a:t>
            </a:r>
          </a:p>
        </p:txBody>
      </p:sp>
      <p:sp>
        <p:nvSpPr>
          <p:cNvPr id="3" name="Content Placeholder 2">
            <a:extLst>
              <a:ext uri="{FF2B5EF4-FFF2-40B4-BE49-F238E27FC236}">
                <a16:creationId xmlns:a16="http://schemas.microsoft.com/office/drawing/2014/main" id="{D393798B-3F3D-F5EA-00BA-79ACD2C978DF}"/>
              </a:ext>
            </a:extLst>
          </p:cNvPr>
          <p:cNvSpPr>
            <a:spLocks noGrp="1"/>
          </p:cNvSpPr>
          <p:nvPr>
            <p:ph idx="1"/>
          </p:nvPr>
        </p:nvSpPr>
        <p:spPr>
          <a:solidFill>
            <a:schemeClr val="tx2">
              <a:lumMod val="10000"/>
              <a:lumOff val="90000"/>
            </a:schemeClr>
          </a:solidFill>
        </p:spPr>
        <p:txBody>
          <a:bodyPr/>
          <a:lstStyle/>
          <a:p>
            <a:r>
              <a:rPr lang="en-GB" dirty="0"/>
              <a:t>Choose selected strategies to work on. </a:t>
            </a:r>
          </a:p>
          <a:p>
            <a:endParaRPr lang="en-GB" dirty="0"/>
          </a:p>
          <a:p>
            <a:r>
              <a:rPr lang="en-GB" dirty="0"/>
              <a:t>Reflect on which worked and if they didn’t, why didn’t they. </a:t>
            </a:r>
          </a:p>
          <a:p>
            <a:endParaRPr lang="en-GB" dirty="0"/>
          </a:p>
          <a:p>
            <a:r>
              <a:rPr lang="en-GB" dirty="0"/>
              <a:t>Plan to try out the strategy again. </a:t>
            </a:r>
          </a:p>
          <a:p>
            <a:endParaRPr lang="en-GB" dirty="0"/>
          </a:p>
          <a:p>
            <a:r>
              <a:rPr lang="en-GB" dirty="0"/>
              <a:t>Skills acquisition allows tutors to improvise.</a:t>
            </a:r>
          </a:p>
        </p:txBody>
      </p:sp>
    </p:spTree>
    <p:extLst>
      <p:ext uri="{BB962C8B-B14F-4D97-AF65-F5344CB8AC3E}">
        <p14:creationId xmlns:p14="http://schemas.microsoft.com/office/powerpoint/2010/main" val="1434529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5CAD1-74B6-73A1-0BDF-5D0FEEFC3C7C}"/>
              </a:ext>
            </a:extLst>
          </p:cNvPr>
          <p:cNvSpPr>
            <a:spLocks noGrp="1"/>
          </p:cNvSpPr>
          <p:nvPr>
            <p:ph type="title"/>
          </p:nvPr>
        </p:nvSpPr>
        <p:spPr/>
        <p:txBody>
          <a:bodyPr/>
          <a:lstStyle/>
          <a:p>
            <a:r>
              <a:rPr lang="en-GB" dirty="0"/>
              <a:t>Task 10: Reflection </a:t>
            </a:r>
          </a:p>
        </p:txBody>
      </p:sp>
      <p:sp>
        <p:nvSpPr>
          <p:cNvPr id="3" name="Content Placeholder 2">
            <a:extLst>
              <a:ext uri="{FF2B5EF4-FFF2-40B4-BE49-F238E27FC236}">
                <a16:creationId xmlns:a16="http://schemas.microsoft.com/office/drawing/2014/main" id="{62FD7366-6399-DFB8-ECC2-A5B22EBEFA05}"/>
              </a:ext>
            </a:extLst>
          </p:cNvPr>
          <p:cNvSpPr>
            <a:spLocks noGrp="1"/>
          </p:cNvSpPr>
          <p:nvPr>
            <p:ph idx="1"/>
          </p:nvPr>
        </p:nvSpPr>
        <p:spPr>
          <a:xfrm>
            <a:off x="838200" y="1825625"/>
            <a:ext cx="10515600" cy="1962604"/>
          </a:xfrm>
          <a:solidFill>
            <a:schemeClr val="tx2">
              <a:lumMod val="10000"/>
              <a:lumOff val="90000"/>
            </a:schemeClr>
          </a:solidFill>
        </p:spPr>
        <p:txBody>
          <a:bodyPr/>
          <a:lstStyle/>
          <a:p>
            <a:r>
              <a:rPr lang="en-GB" dirty="0"/>
              <a:t>Which strategies do you think might work for you?</a:t>
            </a:r>
          </a:p>
          <a:p>
            <a:endParaRPr lang="en-GB" dirty="0"/>
          </a:p>
          <a:p>
            <a:r>
              <a:rPr lang="en-GB" dirty="0"/>
              <a:t>How might you use some of them in your forthcoming classes?</a:t>
            </a:r>
          </a:p>
        </p:txBody>
      </p:sp>
    </p:spTree>
    <p:extLst>
      <p:ext uri="{BB962C8B-B14F-4D97-AF65-F5344CB8AC3E}">
        <p14:creationId xmlns:p14="http://schemas.microsoft.com/office/powerpoint/2010/main" val="33150944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0EC00-4E41-8EEF-ABB5-7CFFA33D283F}"/>
              </a:ext>
            </a:extLst>
          </p:cNvPr>
          <p:cNvSpPr>
            <a:spLocks noGrp="1"/>
          </p:cNvSpPr>
          <p:nvPr>
            <p:ph type="title"/>
          </p:nvPr>
        </p:nvSpPr>
        <p:spPr>
          <a:xfrm>
            <a:off x="348343" y="365126"/>
            <a:ext cx="11005457" cy="364217"/>
          </a:xfrm>
        </p:spPr>
        <p:txBody>
          <a:bodyPr>
            <a:normAutofit fontScale="90000"/>
          </a:bodyPr>
          <a:lstStyle/>
          <a:p>
            <a:r>
              <a:rPr lang="en-GB" dirty="0"/>
              <a:t>Some References </a:t>
            </a:r>
            <a:br>
              <a:rPr lang="en-GB" dirty="0"/>
            </a:br>
            <a:r>
              <a:rPr lang="en-GB" dirty="0"/>
              <a:t>(</a:t>
            </a:r>
            <a:r>
              <a:rPr lang="en-GB" sz="2700" dirty="0"/>
              <a:t>contact me if you have questions about any not included on this slide</a:t>
            </a:r>
            <a:r>
              <a:rPr lang="en-GB" dirty="0"/>
              <a:t>)</a:t>
            </a:r>
          </a:p>
        </p:txBody>
      </p:sp>
      <p:sp>
        <p:nvSpPr>
          <p:cNvPr id="3" name="Content Placeholder 2">
            <a:extLst>
              <a:ext uri="{FF2B5EF4-FFF2-40B4-BE49-F238E27FC236}">
                <a16:creationId xmlns:a16="http://schemas.microsoft.com/office/drawing/2014/main" id="{9D53C168-585C-879D-CC22-2507E65CCD48}"/>
              </a:ext>
            </a:extLst>
          </p:cNvPr>
          <p:cNvSpPr>
            <a:spLocks noGrp="1"/>
          </p:cNvSpPr>
          <p:nvPr>
            <p:ph idx="1"/>
          </p:nvPr>
        </p:nvSpPr>
        <p:spPr>
          <a:xfrm>
            <a:off x="258336" y="1262744"/>
            <a:ext cx="11675327" cy="4800599"/>
          </a:xfrm>
          <a:solidFill>
            <a:schemeClr val="accent2">
              <a:lumMod val="20000"/>
              <a:lumOff val="80000"/>
            </a:schemeClr>
          </a:solidFill>
        </p:spPr>
        <p:txBody>
          <a:bodyPr>
            <a:normAutofit fontScale="85000" lnSpcReduction="20000"/>
          </a:bodyPr>
          <a:lstStyle/>
          <a:p>
            <a:r>
              <a:rPr lang="en-GB" dirty="0"/>
              <a:t>Anderson, L.W., and Krathwohl, D.R. (2001) </a:t>
            </a:r>
            <a:r>
              <a:rPr lang="en-GB" i="1" dirty="0"/>
              <a:t>A Taxonomy for Learning, Teaching and Assessing: A revision of Bloom’s Taxonomy of Educational Objectives: Complete edition</a:t>
            </a:r>
            <a:r>
              <a:rPr lang="en-GB" dirty="0"/>
              <a:t>. Longman, Inc.</a:t>
            </a:r>
          </a:p>
          <a:p>
            <a:r>
              <a:rPr lang="en-GB" dirty="0"/>
              <a:t>McKinney, K. (2006). Attitudinal and structural factors contributing to challenges in the work of the scholarship of teaching and learning. </a:t>
            </a:r>
            <a:r>
              <a:rPr lang="en-GB" i="1" dirty="0"/>
              <a:t>New directions for institutional research</a:t>
            </a:r>
            <a:r>
              <a:rPr lang="en-GB" dirty="0"/>
              <a:t>, </a:t>
            </a:r>
            <a:r>
              <a:rPr lang="en-GB" i="1" dirty="0"/>
              <a:t>2006</a:t>
            </a:r>
            <a:r>
              <a:rPr lang="en-GB" dirty="0"/>
              <a:t>(129), 37-50.</a:t>
            </a:r>
          </a:p>
          <a:p>
            <a:r>
              <a:rPr lang="en-GB" dirty="0"/>
              <a:t>Walsh, S. (2011) </a:t>
            </a:r>
            <a:r>
              <a:rPr lang="en-GB" i="1" dirty="0"/>
              <a:t>Exploring classroom discourse</a:t>
            </a:r>
            <a:r>
              <a:rPr lang="en-GB" dirty="0"/>
              <a:t>. Routledge. </a:t>
            </a:r>
          </a:p>
          <a:p>
            <a:r>
              <a:rPr lang="en-GB" dirty="0"/>
              <a:t>Walsh, S. (2013). </a:t>
            </a:r>
            <a:r>
              <a:rPr lang="en-GB" i="1" dirty="0"/>
              <a:t>Classroom discourse and teacher development</a:t>
            </a:r>
            <a:r>
              <a:rPr lang="en-GB" dirty="0"/>
              <a:t>. Edinburgh University Press.</a:t>
            </a:r>
          </a:p>
          <a:p>
            <a:r>
              <a:rPr lang="en-GB" dirty="0"/>
              <a:t>Walsh, S. (2021). Classroom interactional competence and evidence-based reflection. In D. Dippold &amp; M. Heron (Eds.), </a:t>
            </a:r>
            <a:r>
              <a:rPr lang="en-GB" i="1" dirty="0"/>
              <a:t>Meaningful teaching interaction at the internationalised university</a:t>
            </a:r>
            <a:r>
              <a:rPr lang="en-GB" dirty="0"/>
              <a:t> (pp. 13–24). Routledge. </a:t>
            </a:r>
            <a:r>
              <a:rPr lang="en-GB" u="sng" dirty="0">
                <a:hlinkClick r:id="rId2"/>
              </a:rPr>
              <a:t>https://doi.org/10.4324/9780429329692-2[1</a:t>
            </a:r>
            <a:r>
              <a:rPr lang="en-GB" dirty="0"/>
              <a:t>]</a:t>
            </a:r>
          </a:p>
          <a:p>
            <a:r>
              <a:rPr lang="en-GB" dirty="0"/>
              <a:t>Willis, D. and Willis, J. (2007). Doing Task‑Based Teaching. Oxford University Press.</a:t>
            </a:r>
          </a:p>
        </p:txBody>
      </p:sp>
    </p:spTree>
    <p:extLst>
      <p:ext uri="{BB962C8B-B14F-4D97-AF65-F5344CB8AC3E}">
        <p14:creationId xmlns:p14="http://schemas.microsoft.com/office/powerpoint/2010/main" val="6522039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B709D-BE38-D103-2B74-B61A45D728D4}"/>
              </a:ext>
            </a:extLst>
          </p:cNvPr>
          <p:cNvSpPr>
            <a:spLocks noGrp="1"/>
          </p:cNvSpPr>
          <p:nvPr>
            <p:ph type="title"/>
          </p:nvPr>
        </p:nvSpPr>
        <p:spPr/>
        <p:txBody>
          <a:bodyPr/>
          <a:lstStyle/>
          <a:p>
            <a:r>
              <a:rPr lang="en-GB"/>
              <a:t>Thank </a:t>
            </a:r>
            <a:r>
              <a:rPr lang="en-GB" dirty="0"/>
              <a:t>you </a:t>
            </a:r>
          </a:p>
        </p:txBody>
      </p:sp>
      <p:sp>
        <p:nvSpPr>
          <p:cNvPr id="3" name="Content Placeholder 2">
            <a:extLst>
              <a:ext uri="{FF2B5EF4-FFF2-40B4-BE49-F238E27FC236}">
                <a16:creationId xmlns:a16="http://schemas.microsoft.com/office/drawing/2014/main" id="{B4DC7FD2-0EEC-9C94-A2B4-5D5D77E6C87C}"/>
              </a:ext>
            </a:extLst>
          </p:cNvPr>
          <p:cNvSpPr>
            <a:spLocks noGrp="1"/>
          </p:cNvSpPr>
          <p:nvPr>
            <p:ph idx="1"/>
          </p:nvPr>
        </p:nvSpPr>
        <p:spPr>
          <a:xfrm>
            <a:off x="838200" y="1825625"/>
            <a:ext cx="10515600" cy="928461"/>
          </a:xfrm>
          <a:solidFill>
            <a:schemeClr val="tx2">
              <a:lumMod val="10000"/>
              <a:lumOff val="90000"/>
            </a:schemeClr>
          </a:solidFill>
        </p:spPr>
        <p:txBody>
          <a:bodyPr/>
          <a:lstStyle/>
          <a:p>
            <a:r>
              <a:rPr lang="en-GB" dirty="0">
                <a:hlinkClick r:id="rId2"/>
              </a:rPr>
              <a:t>Richard.1.chinn@kcl.ac.uk</a:t>
            </a:r>
            <a:endParaRPr lang="en-GB" dirty="0"/>
          </a:p>
          <a:p>
            <a:endParaRPr lang="en-GB" dirty="0"/>
          </a:p>
        </p:txBody>
      </p:sp>
    </p:spTree>
    <p:extLst>
      <p:ext uri="{BB962C8B-B14F-4D97-AF65-F5344CB8AC3E}">
        <p14:creationId xmlns:p14="http://schemas.microsoft.com/office/powerpoint/2010/main" val="37418088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PPRESENTATIONGUID" val="49a2a5d1-cc78-4124-9718-8963911d3cbc"/>
  <p:tag name="TPVERSION" val="8"/>
  <p:tag name="TPFULLVERSION" val="9.0.11.13"/>
  <p:tag name="PPTVERSION" val="16"/>
  <p:tag name="TPOS" val="2"/>
  <p:tag name="TPLASTSAVEVERSION" val="6.4 PC"/>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2388</TotalTime>
  <Words>1474</Words>
  <Application>Microsoft Office PowerPoint</Application>
  <PresentationFormat>Widescreen</PresentationFormat>
  <Paragraphs>183</Paragraphs>
  <Slides>24</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Aptos Display</vt:lpstr>
      <vt:lpstr>Arial</vt:lpstr>
      <vt:lpstr>Calibri</vt:lpstr>
      <vt:lpstr>Office Theme</vt:lpstr>
      <vt:lpstr> Fostering Confident Classroom Interaction</vt:lpstr>
      <vt:lpstr>Aims of the workshop</vt:lpstr>
      <vt:lpstr>Task1: Exploring issues in your context</vt:lpstr>
      <vt:lpstr>Classroom Interactional Competence (CIC)</vt:lpstr>
      <vt:lpstr>CIC for HE Professionals </vt:lpstr>
      <vt:lpstr>PowerPoint Presentation</vt:lpstr>
      <vt:lpstr>Classroom discourse: IRF </vt:lpstr>
      <vt:lpstr>Questions and Response</vt:lpstr>
      <vt:lpstr>Nominating students </vt:lpstr>
      <vt:lpstr>PowerPoint Presentation</vt:lpstr>
      <vt:lpstr>Task 2: Handout 1</vt:lpstr>
      <vt:lpstr>Task 3: Exploring a lesson plan (Handout 2)   </vt:lpstr>
      <vt:lpstr>Making Buzz Groups Work</vt:lpstr>
      <vt:lpstr>Task 4: A Jigsaw/Information Gap  Would this work in your seminars? How could you adjust it to make it work? </vt:lpstr>
      <vt:lpstr>Task 5: Strategies for classroom interaction</vt:lpstr>
      <vt:lpstr>Task 6: Moving beyond questions and using tasks</vt:lpstr>
      <vt:lpstr>Task 7.1: Giving instructions </vt:lpstr>
      <vt:lpstr>Task 7.2: Gesture &amp; Voice </vt:lpstr>
      <vt:lpstr>Task 7. 3: How to mix students up </vt:lpstr>
      <vt:lpstr>Task 8: Scenario &amp; Practice </vt:lpstr>
      <vt:lpstr>Task 9: Developing Reflective Practice </vt:lpstr>
      <vt:lpstr>Task 10: Reflection </vt:lpstr>
      <vt:lpstr>Some References  (contact me if you have questions about any not included on this slide)</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Chinn</dc:creator>
  <cp:lastModifiedBy>Alex Squires</cp:lastModifiedBy>
  <cp:revision>8</cp:revision>
  <dcterms:created xsi:type="dcterms:W3CDTF">2026-02-10T15:23:20Z</dcterms:created>
  <dcterms:modified xsi:type="dcterms:W3CDTF">2026-03-23T10:43:46Z</dcterms:modified>
</cp:coreProperties>
</file>